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316" r:id="rId3"/>
    <p:sldId id="257" r:id="rId4"/>
    <p:sldId id="303" r:id="rId5"/>
    <p:sldId id="301" r:id="rId6"/>
    <p:sldId id="30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304" r:id="rId15"/>
    <p:sldId id="265" r:id="rId16"/>
    <p:sldId id="266" r:id="rId17"/>
    <p:sldId id="267" r:id="rId18"/>
    <p:sldId id="305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318" r:id="rId27"/>
    <p:sldId id="275" r:id="rId28"/>
    <p:sldId id="306" r:id="rId29"/>
    <p:sldId id="276" r:id="rId30"/>
    <p:sldId id="277" r:id="rId31"/>
    <p:sldId id="278" r:id="rId32"/>
    <p:sldId id="307" r:id="rId33"/>
    <p:sldId id="279" r:id="rId34"/>
    <p:sldId id="300" r:id="rId35"/>
    <p:sldId id="317" r:id="rId36"/>
    <p:sldId id="308" r:id="rId37"/>
    <p:sldId id="282" r:id="rId38"/>
    <p:sldId id="283" r:id="rId39"/>
    <p:sldId id="310" r:id="rId40"/>
    <p:sldId id="284" r:id="rId41"/>
    <p:sldId id="285" r:id="rId42"/>
    <p:sldId id="311" r:id="rId43"/>
    <p:sldId id="286" r:id="rId44"/>
    <p:sldId id="287" r:id="rId45"/>
    <p:sldId id="289" r:id="rId46"/>
    <p:sldId id="290" r:id="rId47"/>
    <p:sldId id="291" r:id="rId48"/>
    <p:sldId id="292" r:id="rId49"/>
    <p:sldId id="312" r:id="rId50"/>
    <p:sldId id="293" r:id="rId51"/>
    <p:sldId id="294" r:id="rId52"/>
    <p:sldId id="295" r:id="rId53"/>
    <p:sldId id="313" r:id="rId54"/>
    <p:sldId id="296" r:id="rId55"/>
    <p:sldId id="314" r:id="rId56"/>
    <p:sldId id="315" r:id="rId57"/>
    <p:sldId id="297" r:id="rId58"/>
    <p:sldId id="299" r:id="rId5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A60CB-8D25-4BA8-B653-B46A92A25A9D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59E54D8-01B5-42D3-82F5-202C6F3B9AFF}">
      <dgm:prSet phldrT="[Tekst]"/>
      <dgm:spPr/>
      <dgm:t>
        <a:bodyPr/>
        <a:lstStyle/>
        <a:p>
          <a:r>
            <a:rPr lang="pl-PL" dirty="0" smtClean="0"/>
            <a:t>Dostępność </a:t>
          </a:r>
          <a:r>
            <a:rPr lang="pl-PL" dirty="0" smtClean="0"/>
            <a:t>NGO</a:t>
          </a:r>
          <a:endParaRPr lang="pl-PL" dirty="0"/>
        </a:p>
      </dgm:t>
    </dgm:pt>
    <dgm:pt modelId="{FA2A3BC0-FAD5-44DA-BAD5-E68FCF49A233}" type="parTrans" cxnId="{526DD48A-28D0-49F4-9D8C-D8F2DC0AB557}">
      <dgm:prSet/>
      <dgm:spPr/>
      <dgm:t>
        <a:bodyPr/>
        <a:lstStyle/>
        <a:p>
          <a:endParaRPr lang="pl-PL"/>
        </a:p>
      </dgm:t>
    </dgm:pt>
    <dgm:pt modelId="{6D169CA9-E3B6-4CD5-A10A-DE4A44FE18BE}" type="sibTrans" cxnId="{526DD48A-28D0-49F4-9D8C-D8F2DC0AB557}">
      <dgm:prSet/>
      <dgm:spPr/>
      <dgm:t>
        <a:bodyPr/>
        <a:lstStyle/>
        <a:p>
          <a:endParaRPr lang="pl-PL"/>
        </a:p>
      </dgm:t>
    </dgm:pt>
    <dgm:pt modelId="{10A74680-EDB3-4CB1-BD95-F953BF3B218D}">
      <dgm:prSet phldrT="[Tekst]"/>
      <dgm:spPr/>
      <dgm:t>
        <a:bodyPr/>
        <a:lstStyle/>
        <a:p>
          <a:r>
            <a:rPr lang="pl-PL" dirty="0" smtClean="0"/>
            <a:t>Dostępność </a:t>
          </a:r>
          <a:r>
            <a:rPr lang="pl-PL" dirty="0" smtClean="0"/>
            <a:t>podmiotów publicznych (i innych)</a:t>
          </a:r>
          <a:endParaRPr lang="pl-PL" dirty="0"/>
        </a:p>
      </dgm:t>
    </dgm:pt>
    <dgm:pt modelId="{4D0161D8-A215-4645-B80F-A51C90260096}" type="parTrans" cxnId="{DF58BF12-CCA0-4EA7-BBFC-5335CD22D7ED}">
      <dgm:prSet/>
      <dgm:spPr/>
      <dgm:t>
        <a:bodyPr/>
        <a:lstStyle/>
        <a:p>
          <a:endParaRPr lang="pl-PL"/>
        </a:p>
      </dgm:t>
    </dgm:pt>
    <dgm:pt modelId="{22FBCD01-E1D5-47AC-99C2-AF421F2A156F}" type="sibTrans" cxnId="{DF58BF12-CCA0-4EA7-BBFC-5335CD22D7ED}">
      <dgm:prSet/>
      <dgm:spPr/>
      <dgm:t>
        <a:bodyPr/>
        <a:lstStyle/>
        <a:p>
          <a:endParaRPr lang="pl-PL"/>
        </a:p>
      </dgm:t>
    </dgm:pt>
    <dgm:pt modelId="{5F8520BE-BD39-48AE-B424-83A0D1587D71}" type="pres">
      <dgm:prSet presAssocID="{08CA60CB-8D25-4BA8-B653-B46A92A25A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4EB3BA1-290B-4C9A-A8CE-57D78B144AD4}" type="pres">
      <dgm:prSet presAssocID="{08CA60CB-8D25-4BA8-B653-B46A92A25A9D}" presName="ribbon" presStyleLbl="node1" presStyleIdx="0" presStyleCnt="1"/>
      <dgm:spPr/>
    </dgm:pt>
    <dgm:pt modelId="{9A547C7C-5A8F-41AA-A48D-C79DF770B5DB}" type="pres">
      <dgm:prSet presAssocID="{08CA60CB-8D25-4BA8-B653-B46A92A25A9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3463EB-6880-4C95-BCFC-12C541A5ECCE}" type="pres">
      <dgm:prSet presAssocID="{08CA60CB-8D25-4BA8-B653-B46A92A25A9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9D102C-744F-4BA6-8A33-726C82964A24}" type="presOf" srcId="{10A74680-EDB3-4CB1-BD95-F953BF3B218D}" destId="{A03463EB-6880-4C95-BCFC-12C541A5ECCE}" srcOrd="0" destOrd="0" presId="urn:microsoft.com/office/officeart/2005/8/layout/arrow6"/>
    <dgm:cxn modelId="{B65F78CE-D026-4C13-902C-C9B138D4A679}" type="presOf" srcId="{B59E54D8-01B5-42D3-82F5-202C6F3B9AFF}" destId="{9A547C7C-5A8F-41AA-A48D-C79DF770B5DB}" srcOrd="0" destOrd="0" presId="urn:microsoft.com/office/officeart/2005/8/layout/arrow6"/>
    <dgm:cxn modelId="{526DD48A-28D0-49F4-9D8C-D8F2DC0AB557}" srcId="{08CA60CB-8D25-4BA8-B653-B46A92A25A9D}" destId="{B59E54D8-01B5-42D3-82F5-202C6F3B9AFF}" srcOrd="0" destOrd="0" parTransId="{FA2A3BC0-FAD5-44DA-BAD5-E68FCF49A233}" sibTransId="{6D169CA9-E3B6-4CD5-A10A-DE4A44FE18BE}"/>
    <dgm:cxn modelId="{DF58BF12-CCA0-4EA7-BBFC-5335CD22D7ED}" srcId="{08CA60CB-8D25-4BA8-B653-B46A92A25A9D}" destId="{10A74680-EDB3-4CB1-BD95-F953BF3B218D}" srcOrd="1" destOrd="0" parTransId="{4D0161D8-A215-4645-B80F-A51C90260096}" sibTransId="{22FBCD01-E1D5-47AC-99C2-AF421F2A156F}"/>
    <dgm:cxn modelId="{CB8C1C76-64D0-4124-9160-CB95C72135D1}" type="presOf" srcId="{08CA60CB-8D25-4BA8-B653-B46A92A25A9D}" destId="{5F8520BE-BD39-48AE-B424-83A0D1587D71}" srcOrd="0" destOrd="0" presId="urn:microsoft.com/office/officeart/2005/8/layout/arrow6"/>
    <dgm:cxn modelId="{195BB0EA-FE52-48DD-9820-261BBAA41220}" type="presParOf" srcId="{5F8520BE-BD39-48AE-B424-83A0D1587D71}" destId="{A4EB3BA1-290B-4C9A-A8CE-57D78B144AD4}" srcOrd="0" destOrd="0" presId="urn:microsoft.com/office/officeart/2005/8/layout/arrow6"/>
    <dgm:cxn modelId="{9A889830-9A06-44E9-B674-C146DDE7521C}" type="presParOf" srcId="{5F8520BE-BD39-48AE-B424-83A0D1587D71}" destId="{9A547C7C-5A8F-41AA-A48D-C79DF770B5DB}" srcOrd="1" destOrd="0" presId="urn:microsoft.com/office/officeart/2005/8/layout/arrow6"/>
    <dgm:cxn modelId="{9F21A5A2-65E6-4F34-89F0-63609EAD9B3E}" type="presParOf" srcId="{5F8520BE-BD39-48AE-B424-83A0D1587D71}" destId="{A03463EB-6880-4C95-BCFC-12C541A5ECC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FD99C-FB49-4AA8-AFA6-C62120F503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C8A992-15AF-4681-83B5-1A8465F2C78A}">
      <dgm:prSet phldrT="[Tekst]"/>
      <dgm:spPr/>
      <dgm:t>
        <a:bodyPr/>
        <a:lstStyle/>
        <a:p>
          <a:r>
            <a:rPr lang="pl-PL" dirty="0" smtClean="0"/>
            <a:t>Źródła dostępności</a:t>
          </a:r>
          <a:endParaRPr lang="pl-PL" dirty="0"/>
        </a:p>
      </dgm:t>
    </dgm:pt>
    <dgm:pt modelId="{EACE5ED5-3BCF-444E-86A6-C3BE2462DC34}" type="parTrans" cxnId="{4331B428-6C44-4468-9830-4C9FFBDFAD00}">
      <dgm:prSet/>
      <dgm:spPr/>
      <dgm:t>
        <a:bodyPr/>
        <a:lstStyle/>
        <a:p>
          <a:endParaRPr lang="pl-PL"/>
        </a:p>
      </dgm:t>
    </dgm:pt>
    <dgm:pt modelId="{16A2A08C-7467-4038-8568-D2649770A283}" type="sibTrans" cxnId="{4331B428-6C44-4468-9830-4C9FFBDFAD00}">
      <dgm:prSet/>
      <dgm:spPr/>
      <dgm:t>
        <a:bodyPr/>
        <a:lstStyle/>
        <a:p>
          <a:endParaRPr lang="pl-PL"/>
        </a:p>
      </dgm:t>
    </dgm:pt>
    <dgm:pt modelId="{7D759C29-0FFC-45EF-BFDD-B458AB1A89FC}">
      <dgm:prSet phldrT="[Tekst]"/>
      <dgm:spPr/>
      <dgm:t>
        <a:bodyPr/>
        <a:lstStyle/>
        <a:p>
          <a:r>
            <a:rPr lang="pl-PL" dirty="0" smtClean="0"/>
            <a:t>projektowanie uniwersalne</a:t>
          </a:r>
          <a:endParaRPr lang="pl-PL" dirty="0"/>
        </a:p>
      </dgm:t>
    </dgm:pt>
    <dgm:pt modelId="{C326D698-E42B-491C-9682-29414BD9E122}" type="parTrans" cxnId="{CC5E5220-C2AD-47B3-89E3-A4A79A0DE249}">
      <dgm:prSet/>
      <dgm:spPr/>
      <dgm:t>
        <a:bodyPr/>
        <a:lstStyle/>
        <a:p>
          <a:endParaRPr lang="pl-PL"/>
        </a:p>
      </dgm:t>
    </dgm:pt>
    <dgm:pt modelId="{DAA384EA-9706-4AA5-9762-02298D538935}" type="sibTrans" cxnId="{CC5E5220-C2AD-47B3-89E3-A4A79A0DE249}">
      <dgm:prSet/>
      <dgm:spPr/>
      <dgm:t>
        <a:bodyPr/>
        <a:lstStyle/>
        <a:p>
          <a:endParaRPr lang="pl-PL"/>
        </a:p>
      </dgm:t>
    </dgm:pt>
    <dgm:pt modelId="{47F3EEA0-60CC-4561-A137-D4FA0C420807}">
      <dgm:prSet phldrT="[Tekst]"/>
      <dgm:spPr/>
      <dgm:t>
        <a:bodyPr/>
        <a:lstStyle/>
        <a:p>
          <a:r>
            <a:rPr lang="pl-PL" dirty="0" smtClean="0"/>
            <a:t>racjonalne usprawnienie</a:t>
          </a:r>
          <a:endParaRPr lang="pl-PL" dirty="0"/>
        </a:p>
      </dgm:t>
    </dgm:pt>
    <dgm:pt modelId="{4F784D86-BE35-4DB5-AC49-7FC39227BE3A}" type="parTrans" cxnId="{279AA46D-5699-40FB-8B14-6C75A055408E}">
      <dgm:prSet/>
      <dgm:spPr/>
      <dgm:t>
        <a:bodyPr/>
        <a:lstStyle/>
        <a:p>
          <a:endParaRPr lang="pl-PL"/>
        </a:p>
      </dgm:t>
    </dgm:pt>
    <dgm:pt modelId="{775341BA-930A-4A35-B8EE-BCDBF075F634}" type="sibTrans" cxnId="{279AA46D-5699-40FB-8B14-6C75A055408E}">
      <dgm:prSet/>
      <dgm:spPr/>
      <dgm:t>
        <a:bodyPr/>
        <a:lstStyle/>
        <a:p>
          <a:endParaRPr lang="pl-PL"/>
        </a:p>
      </dgm:t>
    </dgm:pt>
    <dgm:pt modelId="{19DBD3A3-44B6-43CB-BE89-AC7F80B4AE4F}" type="pres">
      <dgm:prSet presAssocID="{BDDFD99C-FB49-4AA8-AFA6-C62120F503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42F846BE-EC8F-4297-A1EC-46B4CFC13846}" type="pres">
      <dgm:prSet presAssocID="{A7C8A992-15AF-4681-83B5-1A8465F2C78A}" presName="hierRoot1" presStyleCnt="0">
        <dgm:presLayoutVars>
          <dgm:hierBranch val="init"/>
        </dgm:presLayoutVars>
      </dgm:prSet>
      <dgm:spPr/>
    </dgm:pt>
    <dgm:pt modelId="{0AB40022-6E3E-4493-93B9-CD2606968000}" type="pres">
      <dgm:prSet presAssocID="{A7C8A992-15AF-4681-83B5-1A8465F2C78A}" presName="rootComposite1" presStyleCnt="0"/>
      <dgm:spPr/>
    </dgm:pt>
    <dgm:pt modelId="{0B2CDA03-C5B0-4FFF-9073-F90289F5E93D}" type="pres">
      <dgm:prSet presAssocID="{A7C8A992-15AF-4681-83B5-1A8465F2C78A}" presName="rootText1" presStyleLbl="node0" presStyleIdx="0" presStyleCnt="1" custLinFactNeighborY="-757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DEC676A-B98B-4D1A-BD3A-FF4CA146E777}" type="pres">
      <dgm:prSet presAssocID="{A7C8A992-15AF-4681-83B5-1A8465F2C78A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83AF3F3-8C56-4F53-9778-620A66F93952}" type="pres">
      <dgm:prSet presAssocID="{A7C8A992-15AF-4681-83B5-1A8465F2C78A}" presName="hierChild2" presStyleCnt="0"/>
      <dgm:spPr/>
    </dgm:pt>
    <dgm:pt modelId="{1073B989-B48D-4037-893E-510B4DF38374}" type="pres">
      <dgm:prSet presAssocID="{C326D698-E42B-491C-9682-29414BD9E122}" presName="Name37" presStyleLbl="parChTrans1D2" presStyleIdx="0" presStyleCnt="2"/>
      <dgm:spPr/>
      <dgm:t>
        <a:bodyPr/>
        <a:lstStyle/>
        <a:p>
          <a:endParaRPr lang="pl-PL"/>
        </a:p>
      </dgm:t>
    </dgm:pt>
    <dgm:pt modelId="{91CFA8AF-C788-4363-AC92-9100C7221F6D}" type="pres">
      <dgm:prSet presAssocID="{7D759C29-0FFC-45EF-BFDD-B458AB1A89FC}" presName="hierRoot2" presStyleCnt="0">
        <dgm:presLayoutVars>
          <dgm:hierBranch val="init"/>
        </dgm:presLayoutVars>
      </dgm:prSet>
      <dgm:spPr/>
    </dgm:pt>
    <dgm:pt modelId="{7E11D6C0-332D-4F0E-95C9-92E4C880E213}" type="pres">
      <dgm:prSet presAssocID="{7D759C29-0FFC-45EF-BFDD-B458AB1A89FC}" presName="rootComposite" presStyleCnt="0"/>
      <dgm:spPr/>
    </dgm:pt>
    <dgm:pt modelId="{A41D237D-EFE6-4EA0-8084-12D941E14919}" type="pres">
      <dgm:prSet presAssocID="{7D759C29-0FFC-45EF-BFDD-B458AB1A89F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A57109E-5A3A-42E0-A9F9-E2DF363E0C77}" type="pres">
      <dgm:prSet presAssocID="{7D759C29-0FFC-45EF-BFDD-B458AB1A89FC}" presName="rootConnector" presStyleLbl="node2" presStyleIdx="0" presStyleCnt="2"/>
      <dgm:spPr/>
      <dgm:t>
        <a:bodyPr/>
        <a:lstStyle/>
        <a:p>
          <a:endParaRPr lang="pl-PL"/>
        </a:p>
      </dgm:t>
    </dgm:pt>
    <dgm:pt modelId="{59D99D36-BAC9-498F-B365-94C937747401}" type="pres">
      <dgm:prSet presAssocID="{7D759C29-0FFC-45EF-BFDD-B458AB1A89FC}" presName="hierChild4" presStyleCnt="0"/>
      <dgm:spPr/>
    </dgm:pt>
    <dgm:pt modelId="{028AA573-77E7-4BE1-8E38-82A0D5802960}" type="pres">
      <dgm:prSet presAssocID="{7D759C29-0FFC-45EF-BFDD-B458AB1A89FC}" presName="hierChild5" presStyleCnt="0"/>
      <dgm:spPr/>
    </dgm:pt>
    <dgm:pt modelId="{B5AF45F3-5ED2-47A4-9D3A-463F894B36CC}" type="pres">
      <dgm:prSet presAssocID="{4F784D86-BE35-4DB5-AC49-7FC39227BE3A}" presName="Name37" presStyleLbl="parChTrans1D2" presStyleIdx="1" presStyleCnt="2"/>
      <dgm:spPr/>
      <dgm:t>
        <a:bodyPr/>
        <a:lstStyle/>
        <a:p>
          <a:endParaRPr lang="pl-PL"/>
        </a:p>
      </dgm:t>
    </dgm:pt>
    <dgm:pt modelId="{11E8DC86-D110-4C69-9B72-45C2F3FDD4F2}" type="pres">
      <dgm:prSet presAssocID="{47F3EEA0-60CC-4561-A137-D4FA0C420807}" presName="hierRoot2" presStyleCnt="0">
        <dgm:presLayoutVars>
          <dgm:hierBranch val="init"/>
        </dgm:presLayoutVars>
      </dgm:prSet>
      <dgm:spPr/>
    </dgm:pt>
    <dgm:pt modelId="{CB1968A3-45A9-4318-A7E1-A9B2CEAFFC01}" type="pres">
      <dgm:prSet presAssocID="{47F3EEA0-60CC-4561-A137-D4FA0C420807}" presName="rootComposite" presStyleCnt="0"/>
      <dgm:spPr/>
    </dgm:pt>
    <dgm:pt modelId="{76D84B20-0A7A-4639-819D-E42DBA934223}" type="pres">
      <dgm:prSet presAssocID="{47F3EEA0-60CC-4561-A137-D4FA0C42080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114D9C-3FF9-4FF6-8346-2B14B4B20907}" type="pres">
      <dgm:prSet presAssocID="{47F3EEA0-60CC-4561-A137-D4FA0C420807}" presName="rootConnector" presStyleLbl="node2" presStyleIdx="1" presStyleCnt="2"/>
      <dgm:spPr/>
      <dgm:t>
        <a:bodyPr/>
        <a:lstStyle/>
        <a:p>
          <a:endParaRPr lang="pl-PL"/>
        </a:p>
      </dgm:t>
    </dgm:pt>
    <dgm:pt modelId="{32513559-A251-436B-963A-BE2CAFD0939D}" type="pres">
      <dgm:prSet presAssocID="{47F3EEA0-60CC-4561-A137-D4FA0C420807}" presName="hierChild4" presStyleCnt="0"/>
      <dgm:spPr/>
    </dgm:pt>
    <dgm:pt modelId="{B86AE0A2-974C-4CD4-9FC7-C37D00919AC1}" type="pres">
      <dgm:prSet presAssocID="{47F3EEA0-60CC-4561-A137-D4FA0C420807}" presName="hierChild5" presStyleCnt="0"/>
      <dgm:spPr/>
    </dgm:pt>
    <dgm:pt modelId="{B5A1F24E-2AAB-4E50-A383-EF2E352081D1}" type="pres">
      <dgm:prSet presAssocID="{A7C8A992-15AF-4681-83B5-1A8465F2C78A}" presName="hierChild3" presStyleCnt="0"/>
      <dgm:spPr/>
    </dgm:pt>
  </dgm:ptLst>
  <dgm:cxnLst>
    <dgm:cxn modelId="{2A521A67-121A-4FB6-8F21-C32D80132B1D}" type="presOf" srcId="{7D759C29-0FFC-45EF-BFDD-B458AB1A89FC}" destId="{BA57109E-5A3A-42E0-A9F9-E2DF363E0C77}" srcOrd="1" destOrd="0" presId="urn:microsoft.com/office/officeart/2005/8/layout/orgChart1"/>
    <dgm:cxn modelId="{CEFA9835-DAA6-42A6-99EE-A6328BD479E8}" type="presOf" srcId="{4F784D86-BE35-4DB5-AC49-7FC39227BE3A}" destId="{B5AF45F3-5ED2-47A4-9D3A-463F894B36CC}" srcOrd="0" destOrd="0" presId="urn:microsoft.com/office/officeart/2005/8/layout/orgChart1"/>
    <dgm:cxn modelId="{38281623-55B5-4B47-AC64-2DAFBB039CA2}" type="presOf" srcId="{BDDFD99C-FB49-4AA8-AFA6-C62120F50315}" destId="{19DBD3A3-44B6-43CB-BE89-AC7F80B4AE4F}" srcOrd="0" destOrd="0" presId="urn:microsoft.com/office/officeart/2005/8/layout/orgChart1"/>
    <dgm:cxn modelId="{2B47CBDA-AF9C-4E86-800E-BC61BD3B23B5}" type="presOf" srcId="{7D759C29-0FFC-45EF-BFDD-B458AB1A89FC}" destId="{A41D237D-EFE6-4EA0-8084-12D941E14919}" srcOrd="0" destOrd="0" presId="urn:microsoft.com/office/officeart/2005/8/layout/orgChart1"/>
    <dgm:cxn modelId="{5CEB7F98-EDAA-4914-B708-CCF882808986}" type="presOf" srcId="{A7C8A992-15AF-4681-83B5-1A8465F2C78A}" destId="{3DEC676A-B98B-4D1A-BD3A-FF4CA146E777}" srcOrd="1" destOrd="0" presId="urn:microsoft.com/office/officeart/2005/8/layout/orgChart1"/>
    <dgm:cxn modelId="{4331B428-6C44-4468-9830-4C9FFBDFAD00}" srcId="{BDDFD99C-FB49-4AA8-AFA6-C62120F50315}" destId="{A7C8A992-15AF-4681-83B5-1A8465F2C78A}" srcOrd="0" destOrd="0" parTransId="{EACE5ED5-3BCF-444E-86A6-C3BE2462DC34}" sibTransId="{16A2A08C-7467-4038-8568-D2649770A283}"/>
    <dgm:cxn modelId="{1EC441DA-1443-4320-B1BA-7F5035E2A251}" type="presOf" srcId="{C326D698-E42B-491C-9682-29414BD9E122}" destId="{1073B989-B48D-4037-893E-510B4DF38374}" srcOrd="0" destOrd="0" presId="urn:microsoft.com/office/officeart/2005/8/layout/orgChart1"/>
    <dgm:cxn modelId="{CC5E5220-C2AD-47B3-89E3-A4A79A0DE249}" srcId="{A7C8A992-15AF-4681-83B5-1A8465F2C78A}" destId="{7D759C29-0FFC-45EF-BFDD-B458AB1A89FC}" srcOrd="0" destOrd="0" parTransId="{C326D698-E42B-491C-9682-29414BD9E122}" sibTransId="{DAA384EA-9706-4AA5-9762-02298D538935}"/>
    <dgm:cxn modelId="{8C927D82-D38C-4400-9B0D-FFC27B0EC6D0}" type="presOf" srcId="{A7C8A992-15AF-4681-83B5-1A8465F2C78A}" destId="{0B2CDA03-C5B0-4FFF-9073-F90289F5E93D}" srcOrd="0" destOrd="0" presId="urn:microsoft.com/office/officeart/2005/8/layout/orgChart1"/>
    <dgm:cxn modelId="{E7CA25F7-5B99-46C8-A05A-2ED8B830B004}" type="presOf" srcId="{47F3EEA0-60CC-4561-A137-D4FA0C420807}" destId="{31114D9C-3FF9-4FF6-8346-2B14B4B20907}" srcOrd="1" destOrd="0" presId="urn:microsoft.com/office/officeart/2005/8/layout/orgChart1"/>
    <dgm:cxn modelId="{86832B9E-E4B4-4C95-8033-AE4FDDECD49E}" type="presOf" srcId="{47F3EEA0-60CC-4561-A137-D4FA0C420807}" destId="{76D84B20-0A7A-4639-819D-E42DBA934223}" srcOrd="0" destOrd="0" presId="urn:microsoft.com/office/officeart/2005/8/layout/orgChart1"/>
    <dgm:cxn modelId="{279AA46D-5699-40FB-8B14-6C75A055408E}" srcId="{A7C8A992-15AF-4681-83B5-1A8465F2C78A}" destId="{47F3EEA0-60CC-4561-A137-D4FA0C420807}" srcOrd="1" destOrd="0" parTransId="{4F784D86-BE35-4DB5-AC49-7FC39227BE3A}" sibTransId="{775341BA-930A-4A35-B8EE-BCDBF075F634}"/>
    <dgm:cxn modelId="{489F315A-67BB-4AB8-93F0-D00114485044}" type="presParOf" srcId="{19DBD3A3-44B6-43CB-BE89-AC7F80B4AE4F}" destId="{42F846BE-EC8F-4297-A1EC-46B4CFC13846}" srcOrd="0" destOrd="0" presId="urn:microsoft.com/office/officeart/2005/8/layout/orgChart1"/>
    <dgm:cxn modelId="{5D4B0E7C-CA19-4B1D-94CF-4AFD33A37394}" type="presParOf" srcId="{42F846BE-EC8F-4297-A1EC-46B4CFC13846}" destId="{0AB40022-6E3E-4493-93B9-CD2606968000}" srcOrd="0" destOrd="0" presId="urn:microsoft.com/office/officeart/2005/8/layout/orgChart1"/>
    <dgm:cxn modelId="{788707C4-CF42-40AC-8797-5FEDCE62FCA8}" type="presParOf" srcId="{0AB40022-6E3E-4493-93B9-CD2606968000}" destId="{0B2CDA03-C5B0-4FFF-9073-F90289F5E93D}" srcOrd="0" destOrd="0" presId="urn:microsoft.com/office/officeart/2005/8/layout/orgChart1"/>
    <dgm:cxn modelId="{36029C1C-F4A0-409B-8C02-E106F02D73CE}" type="presParOf" srcId="{0AB40022-6E3E-4493-93B9-CD2606968000}" destId="{3DEC676A-B98B-4D1A-BD3A-FF4CA146E777}" srcOrd="1" destOrd="0" presId="urn:microsoft.com/office/officeart/2005/8/layout/orgChart1"/>
    <dgm:cxn modelId="{A89A0371-120C-4312-9263-1F9C30DFCDB0}" type="presParOf" srcId="{42F846BE-EC8F-4297-A1EC-46B4CFC13846}" destId="{883AF3F3-8C56-4F53-9778-620A66F93952}" srcOrd="1" destOrd="0" presId="urn:microsoft.com/office/officeart/2005/8/layout/orgChart1"/>
    <dgm:cxn modelId="{F49B9DFD-0B68-430E-9BC9-CA96AD830D8A}" type="presParOf" srcId="{883AF3F3-8C56-4F53-9778-620A66F93952}" destId="{1073B989-B48D-4037-893E-510B4DF38374}" srcOrd="0" destOrd="0" presId="urn:microsoft.com/office/officeart/2005/8/layout/orgChart1"/>
    <dgm:cxn modelId="{6403AD07-13CD-4A84-9C09-E20F1EE5FC28}" type="presParOf" srcId="{883AF3F3-8C56-4F53-9778-620A66F93952}" destId="{91CFA8AF-C788-4363-AC92-9100C7221F6D}" srcOrd="1" destOrd="0" presId="urn:microsoft.com/office/officeart/2005/8/layout/orgChart1"/>
    <dgm:cxn modelId="{D4605B70-CFAC-4B01-BF07-3DEFFCEF63A8}" type="presParOf" srcId="{91CFA8AF-C788-4363-AC92-9100C7221F6D}" destId="{7E11D6C0-332D-4F0E-95C9-92E4C880E213}" srcOrd="0" destOrd="0" presId="urn:microsoft.com/office/officeart/2005/8/layout/orgChart1"/>
    <dgm:cxn modelId="{421B54CD-C2B5-4BDD-8334-008CC0133339}" type="presParOf" srcId="{7E11D6C0-332D-4F0E-95C9-92E4C880E213}" destId="{A41D237D-EFE6-4EA0-8084-12D941E14919}" srcOrd="0" destOrd="0" presId="urn:microsoft.com/office/officeart/2005/8/layout/orgChart1"/>
    <dgm:cxn modelId="{61CE335F-3143-4ED2-9165-74ED6B9BCDCA}" type="presParOf" srcId="{7E11D6C0-332D-4F0E-95C9-92E4C880E213}" destId="{BA57109E-5A3A-42E0-A9F9-E2DF363E0C77}" srcOrd="1" destOrd="0" presId="urn:microsoft.com/office/officeart/2005/8/layout/orgChart1"/>
    <dgm:cxn modelId="{D3138514-767E-49A9-B20B-31410C4146DF}" type="presParOf" srcId="{91CFA8AF-C788-4363-AC92-9100C7221F6D}" destId="{59D99D36-BAC9-498F-B365-94C937747401}" srcOrd="1" destOrd="0" presId="urn:microsoft.com/office/officeart/2005/8/layout/orgChart1"/>
    <dgm:cxn modelId="{CB077815-9AC1-4E06-BFE5-7E9565FDE9B7}" type="presParOf" srcId="{91CFA8AF-C788-4363-AC92-9100C7221F6D}" destId="{028AA573-77E7-4BE1-8E38-82A0D5802960}" srcOrd="2" destOrd="0" presId="urn:microsoft.com/office/officeart/2005/8/layout/orgChart1"/>
    <dgm:cxn modelId="{D42AD9FC-1D42-469B-92C8-23D31D784495}" type="presParOf" srcId="{883AF3F3-8C56-4F53-9778-620A66F93952}" destId="{B5AF45F3-5ED2-47A4-9D3A-463F894B36CC}" srcOrd="2" destOrd="0" presId="urn:microsoft.com/office/officeart/2005/8/layout/orgChart1"/>
    <dgm:cxn modelId="{D7EF25D6-F99F-453B-86F2-194BADA6BC5F}" type="presParOf" srcId="{883AF3F3-8C56-4F53-9778-620A66F93952}" destId="{11E8DC86-D110-4C69-9B72-45C2F3FDD4F2}" srcOrd="3" destOrd="0" presId="urn:microsoft.com/office/officeart/2005/8/layout/orgChart1"/>
    <dgm:cxn modelId="{4A85B5B8-E621-4EBF-9409-7E40C81B0233}" type="presParOf" srcId="{11E8DC86-D110-4C69-9B72-45C2F3FDD4F2}" destId="{CB1968A3-45A9-4318-A7E1-A9B2CEAFFC01}" srcOrd="0" destOrd="0" presId="urn:microsoft.com/office/officeart/2005/8/layout/orgChart1"/>
    <dgm:cxn modelId="{1635266A-FCF0-4BD7-87CC-95A63D86E314}" type="presParOf" srcId="{CB1968A3-45A9-4318-A7E1-A9B2CEAFFC01}" destId="{76D84B20-0A7A-4639-819D-E42DBA934223}" srcOrd="0" destOrd="0" presId="urn:microsoft.com/office/officeart/2005/8/layout/orgChart1"/>
    <dgm:cxn modelId="{EE40F262-AB53-4C0F-BA4C-CC4E69917894}" type="presParOf" srcId="{CB1968A3-45A9-4318-A7E1-A9B2CEAFFC01}" destId="{31114D9C-3FF9-4FF6-8346-2B14B4B20907}" srcOrd="1" destOrd="0" presId="urn:microsoft.com/office/officeart/2005/8/layout/orgChart1"/>
    <dgm:cxn modelId="{0BA9D0D2-62EA-46CD-AE7C-2E213D06BBB0}" type="presParOf" srcId="{11E8DC86-D110-4C69-9B72-45C2F3FDD4F2}" destId="{32513559-A251-436B-963A-BE2CAFD0939D}" srcOrd="1" destOrd="0" presId="urn:microsoft.com/office/officeart/2005/8/layout/orgChart1"/>
    <dgm:cxn modelId="{B11B22D1-71E4-4F4C-AEED-4F442C6D6C1A}" type="presParOf" srcId="{11E8DC86-D110-4C69-9B72-45C2F3FDD4F2}" destId="{B86AE0A2-974C-4CD4-9FC7-C37D00919AC1}" srcOrd="2" destOrd="0" presId="urn:microsoft.com/office/officeart/2005/8/layout/orgChart1"/>
    <dgm:cxn modelId="{3D393F15-7CAB-40D3-8FA6-F1C24E73453C}" type="presParOf" srcId="{42F846BE-EC8F-4297-A1EC-46B4CFC13846}" destId="{B5A1F24E-2AAB-4E50-A383-EF2E352081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DFD99C-FB49-4AA8-AFA6-C62120F503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19EA15B-196A-4DCD-9446-D7CA563792E6}">
      <dgm:prSet phldrT="[Tekst]"/>
      <dgm:spPr/>
      <dgm:t>
        <a:bodyPr/>
        <a:lstStyle/>
        <a:p>
          <a:r>
            <a:rPr lang="pl-PL" dirty="0" smtClean="0"/>
            <a:t>Rodzaje dostępności</a:t>
          </a:r>
          <a:endParaRPr lang="pl-PL" dirty="0"/>
        </a:p>
      </dgm:t>
    </dgm:pt>
    <dgm:pt modelId="{61010C4B-75E0-4685-BE5F-AB1180D14433}" type="parTrans" cxnId="{FC136F78-F619-4A9D-9BA1-C92C52EA6AA8}">
      <dgm:prSet/>
      <dgm:spPr/>
      <dgm:t>
        <a:bodyPr/>
        <a:lstStyle/>
        <a:p>
          <a:endParaRPr lang="pl-PL"/>
        </a:p>
      </dgm:t>
    </dgm:pt>
    <dgm:pt modelId="{CE071216-9CF6-4D86-907F-47344BC3FC37}" type="sibTrans" cxnId="{FC136F78-F619-4A9D-9BA1-C92C52EA6AA8}">
      <dgm:prSet/>
      <dgm:spPr/>
      <dgm:t>
        <a:bodyPr/>
        <a:lstStyle/>
        <a:p>
          <a:endParaRPr lang="pl-PL"/>
        </a:p>
      </dgm:t>
    </dgm:pt>
    <dgm:pt modelId="{76CA5256-2FBF-4C1A-9786-82185C9250B3}">
      <dgm:prSet phldrT="[Tekst]"/>
      <dgm:spPr/>
      <dgm:t>
        <a:bodyPr/>
        <a:lstStyle/>
        <a:p>
          <a:r>
            <a:rPr lang="pl-PL" dirty="0" smtClean="0"/>
            <a:t>architektoniczna</a:t>
          </a:r>
          <a:endParaRPr lang="pl-PL" dirty="0"/>
        </a:p>
      </dgm:t>
    </dgm:pt>
    <dgm:pt modelId="{A5690B5A-ECBE-463D-A0AD-C76301606253}" type="parTrans" cxnId="{FA70704B-6364-4E06-8068-5C4C876A8647}">
      <dgm:prSet/>
      <dgm:spPr/>
      <dgm:t>
        <a:bodyPr/>
        <a:lstStyle/>
        <a:p>
          <a:endParaRPr lang="pl-PL"/>
        </a:p>
      </dgm:t>
    </dgm:pt>
    <dgm:pt modelId="{DF88FE83-A1DD-484C-B71E-F9178F696D07}" type="sibTrans" cxnId="{FA70704B-6364-4E06-8068-5C4C876A8647}">
      <dgm:prSet/>
      <dgm:spPr/>
      <dgm:t>
        <a:bodyPr/>
        <a:lstStyle/>
        <a:p>
          <a:endParaRPr lang="pl-PL"/>
        </a:p>
      </dgm:t>
    </dgm:pt>
    <dgm:pt modelId="{C572DB8F-2B4B-4E4D-86C4-AC955D167B26}">
      <dgm:prSet phldrT="[Tekst]"/>
      <dgm:spPr/>
      <dgm:t>
        <a:bodyPr/>
        <a:lstStyle/>
        <a:p>
          <a:r>
            <a:rPr lang="pl-PL" dirty="0" smtClean="0"/>
            <a:t>informacyjno-komunikacyjna</a:t>
          </a:r>
          <a:endParaRPr lang="pl-PL" dirty="0"/>
        </a:p>
      </dgm:t>
    </dgm:pt>
    <dgm:pt modelId="{37715C8F-A3E5-4672-9CC3-66326F0A14A0}" type="parTrans" cxnId="{65138220-CA5B-4D40-9C4E-70877334C06C}">
      <dgm:prSet/>
      <dgm:spPr/>
      <dgm:t>
        <a:bodyPr/>
        <a:lstStyle/>
        <a:p>
          <a:endParaRPr lang="pl-PL"/>
        </a:p>
      </dgm:t>
    </dgm:pt>
    <dgm:pt modelId="{EFDE8766-0AEB-4E64-BF01-AD9748D8B92F}" type="sibTrans" cxnId="{65138220-CA5B-4D40-9C4E-70877334C06C}">
      <dgm:prSet/>
      <dgm:spPr/>
      <dgm:t>
        <a:bodyPr/>
        <a:lstStyle/>
        <a:p>
          <a:endParaRPr lang="pl-PL"/>
        </a:p>
      </dgm:t>
    </dgm:pt>
    <dgm:pt modelId="{714D2FEB-E323-4FC2-9A54-623A7563F47F}">
      <dgm:prSet phldrT="[Tekst]"/>
      <dgm:spPr/>
      <dgm:t>
        <a:bodyPr/>
        <a:lstStyle/>
        <a:p>
          <a:r>
            <a:rPr lang="pl-PL" dirty="0" smtClean="0"/>
            <a:t>cyfrowa</a:t>
          </a:r>
          <a:endParaRPr lang="pl-PL" dirty="0"/>
        </a:p>
      </dgm:t>
    </dgm:pt>
    <dgm:pt modelId="{2AF59E05-B621-4A73-A642-694F407D72E5}" type="parTrans" cxnId="{649F6661-745D-4EB0-AC30-973D7E9CDD67}">
      <dgm:prSet/>
      <dgm:spPr/>
      <dgm:t>
        <a:bodyPr/>
        <a:lstStyle/>
        <a:p>
          <a:endParaRPr lang="pl-PL"/>
        </a:p>
      </dgm:t>
    </dgm:pt>
    <dgm:pt modelId="{5736C671-9C78-40EA-82D4-3F8C30E5417B}" type="sibTrans" cxnId="{649F6661-745D-4EB0-AC30-973D7E9CDD67}">
      <dgm:prSet/>
      <dgm:spPr/>
      <dgm:t>
        <a:bodyPr/>
        <a:lstStyle/>
        <a:p>
          <a:endParaRPr lang="pl-PL"/>
        </a:p>
      </dgm:t>
    </dgm:pt>
    <dgm:pt modelId="{19DBD3A3-44B6-43CB-BE89-AC7F80B4AE4F}" type="pres">
      <dgm:prSet presAssocID="{BDDFD99C-FB49-4AA8-AFA6-C62120F503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AD82531-D15C-4F04-A8F9-C70973026E6A}" type="pres">
      <dgm:prSet presAssocID="{C19EA15B-196A-4DCD-9446-D7CA563792E6}" presName="hierRoot1" presStyleCnt="0">
        <dgm:presLayoutVars>
          <dgm:hierBranch val="init"/>
        </dgm:presLayoutVars>
      </dgm:prSet>
      <dgm:spPr/>
    </dgm:pt>
    <dgm:pt modelId="{4AB5DC6A-1EA0-469B-8FB7-F19EE94EFD68}" type="pres">
      <dgm:prSet presAssocID="{C19EA15B-196A-4DCD-9446-D7CA563792E6}" presName="rootComposite1" presStyleCnt="0"/>
      <dgm:spPr/>
    </dgm:pt>
    <dgm:pt modelId="{8B3E6426-E7F4-49B8-A716-DA7EB1BA66AF}" type="pres">
      <dgm:prSet presAssocID="{C19EA15B-196A-4DCD-9446-D7CA563792E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E207F8B-33D7-40FB-BC2A-CA0E9134D8F2}" type="pres">
      <dgm:prSet presAssocID="{C19EA15B-196A-4DCD-9446-D7CA563792E6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5023019-964B-4AF9-86B7-B4D46B31D657}" type="pres">
      <dgm:prSet presAssocID="{C19EA15B-196A-4DCD-9446-D7CA563792E6}" presName="hierChild2" presStyleCnt="0"/>
      <dgm:spPr/>
    </dgm:pt>
    <dgm:pt modelId="{F9FF59D2-03CE-456C-8200-052A033B34AA}" type="pres">
      <dgm:prSet presAssocID="{A5690B5A-ECBE-463D-A0AD-C76301606253}" presName="Name37" presStyleLbl="parChTrans1D2" presStyleIdx="0" presStyleCnt="3"/>
      <dgm:spPr/>
      <dgm:t>
        <a:bodyPr/>
        <a:lstStyle/>
        <a:p>
          <a:endParaRPr lang="pl-PL"/>
        </a:p>
      </dgm:t>
    </dgm:pt>
    <dgm:pt modelId="{F14D22A1-BB00-4865-BAB4-955E667702E9}" type="pres">
      <dgm:prSet presAssocID="{76CA5256-2FBF-4C1A-9786-82185C9250B3}" presName="hierRoot2" presStyleCnt="0">
        <dgm:presLayoutVars>
          <dgm:hierBranch val="init"/>
        </dgm:presLayoutVars>
      </dgm:prSet>
      <dgm:spPr/>
    </dgm:pt>
    <dgm:pt modelId="{228F4937-85AC-4C40-8C2D-5B2A30B8B702}" type="pres">
      <dgm:prSet presAssocID="{76CA5256-2FBF-4C1A-9786-82185C9250B3}" presName="rootComposite" presStyleCnt="0"/>
      <dgm:spPr/>
    </dgm:pt>
    <dgm:pt modelId="{34913DC7-8D79-4807-ADA5-75F374BFA0E2}" type="pres">
      <dgm:prSet presAssocID="{76CA5256-2FBF-4C1A-9786-82185C9250B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7C36FC-6C43-4F78-A31A-CF7FFEC0FD92}" type="pres">
      <dgm:prSet presAssocID="{76CA5256-2FBF-4C1A-9786-82185C9250B3}" presName="rootConnector" presStyleLbl="node2" presStyleIdx="0" presStyleCnt="3"/>
      <dgm:spPr/>
      <dgm:t>
        <a:bodyPr/>
        <a:lstStyle/>
        <a:p>
          <a:endParaRPr lang="pl-PL"/>
        </a:p>
      </dgm:t>
    </dgm:pt>
    <dgm:pt modelId="{0945C0BA-E301-4D7C-A6DA-23167B3662BA}" type="pres">
      <dgm:prSet presAssocID="{76CA5256-2FBF-4C1A-9786-82185C9250B3}" presName="hierChild4" presStyleCnt="0"/>
      <dgm:spPr/>
    </dgm:pt>
    <dgm:pt modelId="{193C2847-C5B8-4A69-A27F-44818697AC16}" type="pres">
      <dgm:prSet presAssocID="{76CA5256-2FBF-4C1A-9786-82185C9250B3}" presName="hierChild5" presStyleCnt="0"/>
      <dgm:spPr/>
    </dgm:pt>
    <dgm:pt modelId="{EDAD4C5B-9DD9-402A-8257-79F1D90AE366}" type="pres">
      <dgm:prSet presAssocID="{37715C8F-A3E5-4672-9CC3-66326F0A14A0}" presName="Name37" presStyleLbl="parChTrans1D2" presStyleIdx="1" presStyleCnt="3"/>
      <dgm:spPr/>
      <dgm:t>
        <a:bodyPr/>
        <a:lstStyle/>
        <a:p>
          <a:endParaRPr lang="pl-PL"/>
        </a:p>
      </dgm:t>
    </dgm:pt>
    <dgm:pt modelId="{7A869FA7-BC1F-4BB0-80A1-C8CD3B57AE89}" type="pres">
      <dgm:prSet presAssocID="{C572DB8F-2B4B-4E4D-86C4-AC955D167B26}" presName="hierRoot2" presStyleCnt="0">
        <dgm:presLayoutVars>
          <dgm:hierBranch val="init"/>
        </dgm:presLayoutVars>
      </dgm:prSet>
      <dgm:spPr/>
    </dgm:pt>
    <dgm:pt modelId="{16C78DDD-A865-4D1B-993D-12F33AB20394}" type="pres">
      <dgm:prSet presAssocID="{C572DB8F-2B4B-4E4D-86C4-AC955D167B26}" presName="rootComposite" presStyleCnt="0"/>
      <dgm:spPr/>
    </dgm:pt>
    <dgm:pt modelId="{D35A1515-F137-4780-8F8E-B1ED605140DC}" type="pres">
      <dgm:prSet presAssocID="{C572DB8F-2B4B-4E4D-86C4-AC955D167B2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9733E18-69BD-4BE8-9E40-6745293A0983}" type="pres">
      <dgm:prSet presAssocID="{C572DB8F-2B4B-4E4D-86C4-AC955D167B26}" presName="rootConnector" presStyleLbl="node2" presStyleIdx="1" presStyleCnt="3"/>
      <dgm:spPr/>
      <dgm:t>
        <a:bodyPr/>
        <a:lstStyle/>
        <a:p>
          <a:endParaRPr lang="pl-PL"/>
        </a:p>
      </dgm:t>
    </dgm:pt>
    <dgm:pt modelId="{EC50B597-BF02-46CB-8C1C-3995C8B6DD26}" type="pres">
      <dgm:prSet presAssocID="{C572DB8F-2B4B-4E4D-86C4-AC955D167B26}" presName="hierChild4" presStyleCnt="0"/>
      <dgm:spPr/>
    </dgm:pt>
    <dgm:pt modelId="{63A8FC7F-3756-4033-8AA9-D53FB7D8C51E}" type="pres">
      <dgm:prSet presAssocID="{C572DB8F-2B4B-4E4D-86C4-AC955D167B26}" presName="hierChild5" presStyleCnt="0"/>
      <dgm:spPr/>
    </dgm:pt>
    <dgm:pt modelId="{F0033EE5-81C5-4237-8D84-254A9818870B}" type="pres">
      <dgm:prSet presAssocID="{2AF59E05-B621-4A73-A642-694F407D72E5}" presName="Name37" presStyleLbl="parChTrans1D2" presStyleIdx="2" presStyleCnt="3"/>
      <dgm:spPr/>
      <dgm:t>
        <a:bodyPr/>
        <a:lstStyle/>
        <a:p>
          <a:endParaRPr lang="pl-PL"/>
        </a:p>
      </dgm:t>
    </dgm:pt>
    <dgm:pt modelId="{37FCD1F8-9C73-440A-A1E2-37B74A20B0DE}" type="pres">
      <dgm:prSet presAssocID="{714D2FEB-E323-4FC2-9A54-623A7563F47F}" presName="hierRoot2" presStyleCnt="0">
        <dgm:presLayoutVars>
          <dgm:hierBranch val="init"/>
        </dgm:presLayoutVars>
      </dgm:prSet>
      <dgm:spPr/>
    </dgm:pt>
    <dgm:pt modelId="{943EB26C-ACED-4CD7-9A19-53201A567D01}" type="pres">
      <dgm:prSet presAssocID="{714D2FEB-E323-4FC2-9A54-623A7563F47F}" presName="rootComposite" presStyleCnt="0"/>
      <dgm:spPr/>
    </dgm:pt>
    <dgm:pt modelId="{66830178-F0A0-4658-8C75-EB8D961C900C}" type="pres">
      <dgm:prSet presAssocID="{714D2FEB-E323-4FC2-9A54-623A7563F47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0B66F07-A96B-4686-ABE9-1395D5438DC1}" type="pres">
      <dgm:prSet presAssocID="{714D2FEB-E323-4FC2-9A54-623A7563F47F}" presName="rootConnector" presStyleLbl="node2" presStyleIdx="2" presStyleCnt="3"/>
      <dgm:spPr/>
      <dgm:t>
        <a:bodyPr/>
        <a:lstStyle/>
        <a:p>
          <a:endParaRPr lang="pl-PL"/>
        </a:p>
      </dgm:t>
    </dgm:pt>
    <dgm:pt modelId="{1147A064-50EE-47A1-A8F7-760EF0FD0D22}" type="pres">
      <dgm:prSet presAssocID="{714D2FEB-E323-4FC2-9A54-623A7563F47F}" presName="hierChild4" presStyleCnt="0"/>
      <dgm:spPr/>
    </dgm:pt>
    <dgm:pt modelId="{7D0954B0-F4ED-4BDC-BCF2-DEDD4AFB5089}" type="pres">
      <dgm:prSet presAssocID="{714D2FEB-E323-4FC2-9A54-623A7563F47F}" presName="hierChild5" presStyleCnt="0"/>
      <dgm:spPr/>
    </dgm:pt>
    <dgm:pt modelId="{2C9C9069-01C7-471B-B29B-1B29F6F23330}" type="pres">
      <dgm:prSet presAssocID="{C19EA15B-196A-4DCD-9446-D7CA563792E6}" presName="hierChild3" presStyleCnt="0"/>
      <dgm:spPr/>
    </dgm:pt>
  </dgm:ptLst>
  <dgm:cxnLst>
    <dgm:cxn modelId="{67085261-8B1E-4CA4-9DF6-05F02DC1E9C3}" type="presOf" srcId="{76CA5256-2FBF-4C1A-9786-82185C9250B3}" destId="{34913DC7-8D79-4807-ADA5-75F374BFA0E2}" srcOrd="0" destOrd="0" presId="urn:microsoft.com/office/officeart/2005/8/layout/orgChart1"/>
    <dgm:cxn modelId="{38281623-55B5-4B47-AC64-2DAFBB039CA2}" type="presOf" srcId="{BDDFD99C-FB49-4AA8-AFA6-C62120F50315}" destId="{19DBD3A3-44B6-43CB-BE89-AC7F80B4AE4F}" srcOrd="0" destOrd="0" presId="urn:microsoft.com/office/officeart/2005/8/layout/orgChart1"/>
    <dgm:cxn modelId="{F9612AC6-CFF3-46F8-B2F0-25FFE52AB96A}" type="presOf" srcId="{C572DB8F-2B4B-4E4D-86C4-AC955D167B26}" destId="{09733E18-69BD-4BE8-9E40-6745293A0983}" srcOrd="1" destOrd="0" presId="urn:microsoft.com/office/officeart/2005/8/layout/orgChart1"/>
    <dgm:cxn modelId="{CA80802D-75FF-4A81-B373-F4D98B6F3392}" type="presOf" srcId="{714D2FEB-E323-4FC2-9A54-623A7563F47F}" destId="{66830178-F0A0-4658-8C75-EB8D961C900C}" srcOrd="0" destOrd="0" presId="urn:microsoft.com/office/officeart/2005/8/layout/orgChart1"/>
    <dgm:cxn modelId="{FA70704B-6364-4E06-8068-5C4C876A8647}" srcId="{C19EA15B-196A-4DCD-9446-D7CA563792E6}" destId="{76CA5256-2FBF-4C1A-9786-82185C9250B3}" srcOrd="0" destOrd="0" parTransId="{A5690B5A-ECBE-463D-A0AD-C76301606253}" sibTransId="{DF88FE83-A1DD-484C-B71E-F9178F696D07}"/>
    <dgm:cxn modelId="{FC136F78-F619-4A9D-9BA1-C92C52EA6AA8}" srcId="{BDDFD99C-FB49-4AA8-AFA6-C62120F50315}" destId="{C19EA15B-196A-4DCD-9446-D7CA563792E6}" srcOrd="0" destOrd="0" parTransId="{61010C4B-75E0-4685-BE5F-AB1180D14433}" sibTransId="{CE071216-9CF6-4D86-907F-47344BC3FC37}"/>
    <dgm:cxn modelId="{693C4676-0722-444D-8D21-5D54EDFA753B}" type="presOf" srcId="{2AF59E05-B621-4A73-A642-694F407D72E5}" destId="{F0033EE5-81C5-4237-8D84-254A9818870B}" srcOrd="0" destOrd="0" presId="urn:microsoft.com/office/officeart/2005/8/layout/orgChart1"/>
    <dgm:cxn modelId="{E0377B79-A511-424B-8D65-9A89CCE108B9}" type="presOf" srcId="{76CA5256-2FBF-4C1A-9786-82185C9250B3}" destId="{217C36FC-6C43-4F78-A31A-CF7FFEC0FD92}" srcOrd="1" destOrd="0" presId="urn:microsoft.com/office/officeart/2005/8/layout/orgChart1"/>
    <dgm:cxn modelId="{508A650F-B029-4DF5-9A79-B84C3B3C3F63}" type="presOf" srcId="{C19EA15B-196A-4DCD-9446-D7CA563792E6}" destId="{7E207F8B-33D7-40FB-BC2A-CA0E9134D8F2}" srcOrd="1" destOrd="0" presId="urn:microsoft.com/office/officeart/2005/8/layout/orgChart1"/>
    <dgm:cxn modelId="{9F04A81C-ED98-4147-B973-78FA27FDA3BF}" type="presOf" srcId="{C19EA15B-196A-4DCD-9446-D7CA563792E6}" destId="{8B3E6426-E7F4-49B8-A716-DA7EB1BA66AF}" srcOrd="0" destOrd="0" presId="urn:microsoft.com/office/officeart/2005/8/layout/orgChart1"/>
    <dgm:cxn modelId="{1CA738D3-1DB0-4E22-9CE4-57645BF491F9}" type="presOf" srcId="{C572DB8F-2B4B-4E4D-86C4-AC955D167B26}" destId="{D35A1515-F137-4780-8F8E-B1ED605140DC}" srcOrd="0" destOrd="0" presId="urn:microsoft.com/office/officeart/2005/8/layout/orgChart1"/>
    <dgm:cxn modelId="{65138220-CA5B-4D40-9C4E-70877334C06C}" srcId="{C19EA15B-196A-4DCD-9446-D7CA563792E6}" destId="{C572DB8F-2B4B-4E4D-86C4-AC955D167B26}" srcOrd="1" destOrd="0" parTransId="{37715C8F-A3E5-4672-9CC3-66326F0A14A0}" sibTransId="{EFDE8766-0AEB-4E64-BF01-AD9748D8B92F}"/>
    <dgm:cxn modelId="{649F6661-745D-4EB0-AC30-973D7E9CDD67}" srcId="{C19EA15B-196A-4DCD-9446-D7CA563792E6}" destId="{714D2FEB-E323-4FC2-9A54-623A7563F47F}" srcOrd="2" destOrd="0" parTransId="{2AF59E05-B621-4A73-A642-694F407D72E5}" sibTransId="{5736C671-9C78-40EA-82D4-3F8C30E5417B}"/>
    <dgm:cxn modelId="{D096FF3E-E934-49E8-9400-85615D645B69}" type="presOf" srcId="{37715C8F-A3E5-4672-9CC3-66326F0A14A0}" destId="{EDAD4C5B-9DD9-402A-8257-79F1D90AE366}" srcOrd="0" destOrd="0" presId="urn:microsoft.com/office/officeart/2005/8/layout/orgChart1"/>
    <dgm:cxn modelId="{13A9AFA7-EBAD-47F5-BD87-C8F5D573E46E}" type="presOf" srcId="{A5690B5A-ECBE-463D-A0AD-C76301606253}" destId="{F9FF59D2-03CE-456C-8200-052A033B34AA}" srcOrd="0" destOrd="0" presId="urn:microsoft.com/office/officeart/2005/8/layout/orgChart1"/>
    <dgm:cxn modelId="{12C7BEF2-3DE9-4DC3-9E68-EED195A94FDC}" type="presOf" srcId="{714D2FEB-E323-4FC2-9A54-623A7563F47F}" destId="{B0B66F07-A96B-4686-ABE9-1395D5438DC1}" srcOrd="1" destOrd="0" presId="urn:microsoft.com/office/officeart/2005/8/layout/orgChart1"/>
    <dgm:cxn modelId="{11368CC7-5894-4566-B488-5B25543E30C2}" type="presParOf" srcId="{19DBD3A3-44B6-43CB-BE89-AC7F80B4AE4F}" destId="{8AD82531-D15C-4F04-A8F9-C70973026E6A}" srcOrd="0" destOrd="0" presId="urn:microsoft.com/office/officeart/2005/8/layout/orgChart1"/>
    <dgm:cxn modelId="{9AA1262B-329D-411B-B1F2-E0775DDCA75A}" type="presParOf" srcId="{8AD82531-D15C-4F04-A8F9-C70973026E6A}" destId="{4AB5DC6A-1EA0-469B-8FB7-F19EE94EFD68}" srcOrd="0" destOrd="0" presId="urn:microsoft.com/office/officeart/2005/8/layout/orgChart1"/>
    <dgm:cxn modelId="{70A6B065-E707-4591-85A1-AAC0D481EAAF}" type="presParOf" srcId="{4AB5DC6A-1EA0-469B-8FB7-F19EE94EFD68}" destId="{8B3E6426-E7F4-49B8-A716-DA7EB1BA66AF}" srcOrd="0" destOrd="0" presId="urn:microsoft.com/office/officeart/2005/8/layout/orgChart1"/>
    <dgm:cxn modelId="{68F00380-01DD-4770-A93D-ED6194235324}" type="presParOf" srcId="{4AB5DC6A-1EA0-469B-8FB7-F19EE94EFD68}" destId="{7E207F8B-33D7-40FB-BC2A-CA0E9134D8F2}" srcOrd="1" destOrd="0" presId="urn:microsoft.com/office/officeart/2005/8/layout/orgChart1"/>
    <dgm:cxn modelId="{C2920FD9-75AD-4C81-86BB-F557F5AB2776}" type="presParOf" srcId="{8AD82531-D15C-4F04-A8F9-C70973026E6A}" destId="{55023019-964B-4AF9-86B7-B4D46B31D657}" srcOrd="1" destOrd="0" presId="urn:microsoft.com/office/officeart/2005/8/layout/orgChart1"/>
    <dgm:cxn modelId="{0F8B299E-21EC-46F9-A687-2451205821CE}" type="presParOf" srcId="{55023019-964B-4AF9-86B7-B4D46B31D657}" destId="{F9FF59D2-03CE-456C-8200-052A033B34AA}" srcOrd="0" destOrd="0" presId="urn:microsoft.com/office/officeart/2005/8/layout/orgChart1"/>
    <dgm:cxn modelId="{E29AC856-3D13-4701-9433-11C8572C36E3}" type="presParOf" srcId="{55023019-964B-4AF9-86B7-B4D46B31D657}" destId="{F14D22A1-BB00-4865-BAB4-955E667702E9}" srcOrd="1" destOrd="0" presId="urn:microsoft.com/office/officeart/2005/8/layout/orgChart1"/>
    <dgm:cxn modelId="{D94B0016-BBD1-432D-8CE2-41DC04DC0571}" type="presParOf" srcId="{F14D22A1-BB00-4865-BAB4-955E667702E9}" destId="{228F4937-85AC-4C40-8C2D-5B2A30B8B702}" srcOrd="0" destOrd="0" presId="urn:microsoft.com/office/officeart/2005/8/layout/orgChart1"/>
    <dgm:cxn modelId="{A8831FAE-47FA-47B4-AC19-E13E6E8E52F8}" type="presParOf" srcId="{228F4937-85AC-4C40-8C2D-5B2A30B8B702}" destId="{34913DC7-8D79-4807-ADA5-75F374BFA0E2}" srcOrd="0" destOrd="0" presId="urn:microsoft.com/office/officeart/2005/8/layout/orgChart1"/>
    <dgm:cxn modelId="{9CE942C1-3D86-428F-83A8-E725FBC4ECBD}" type="presParOf" srcId="{228F4937-85AC-4C40-8C2D-5B2A30B8B702}" destId="{217C36FC-6C43-4F78-A31A-CF7FFEC0FD92}" srcOrd="1" destOrd="0" presId="urn:microsoft.com/office/officeart/2005/8/layout/orgChart1"/>
    <dgm:cxn modelId="{553FC4AD-6A21-4046-9582-D39AAC7F79DD}" type="presParOf" srcId="{F14D22A1-BB00-4865-BAB4-955E667702E9}" destId="{0945C0BA-E301-4D7C-A6DA-23167B3662BA}" srcOrd="1" destOrd="0" presId="urn:microsoft.com/office/officeart/2005/8/layout/orgChart1"/>
    <dgm:cxn modelId="{BB632664-77E4-4C8B-BD50-59B0286269B1}" type="presParOf" srcId="{F14D22A1-BB00-4865-BAB4-955E667702E9}" destId="{193C2847-C5B8-4A69-A27F-44818697AC16}" srcOrd="2" destOrd="0" presId="urn:microsoft.com/office/officeart/2005/8/layout/orgChart1"/>
    <dgm:cxn modelId="{C8B91EA0-F7AE-45B1-B468-DE7587F384CF}" type="presParOf" srcId="{55023019-964B-4AF9-86B7-B4D46B31D657}" destId="{EDAD4C5B-9DD9-402A-8257-79F1D90AE366}" srcOrd="2" destOrd="0" presId="urn:microsoft.com/office/officeart/2005/8/layout/orgChart1"/>
    <dgm:cxn modelId="{07CA8B84-3991-44FE-A14A-30CE1C17CC7E}" type="presParOf" srcId="{55023019-964B-4AF9-86B7-B4D46B31D657}" destId="{7A869FA7-BC1F-4BB0-80A1-C8CD3B57AE89}" srcOrd="3" destOrd="0" presId="urn:microsoft.com/office/officeart/2005/8/layout/orgChart1"/>
    <dgm:cxn modelId="{64E683C7-4CB1-4D82-8003-FFA9D0FA88C1}" type="presParOf" srcId="{7A869FA7-BC1F-4BB0-80A1-C8CD3B57AE89}" destId="{16C78DDD-A865-4D1B-993D-12F33AB20394}" srcOrd="0" destOrd="0" presId="urn:microsoft.com/office/officeart/2005/8/layout/orgChart1"/>
    <dgm:cxn modelId="{2249DFD5-85AB-49B8-8FBC-C832D04DEDA2}" type="presParOf" srcId="{16C78DDD-A865-4D1B-993D-12F33AB20394}" destId="{D35A1515-F137-4780-8F8E-B1ED605140DC}" srcOrd="0" destOrd="0" presId="urn:microsoft.com/office/officeart/2005/8/layout/orgChart1"/>
    <dgm:cxn modelId="{B1015B83-7ACE-463A-B8B3-E5E4593F2F60}" type="presParOf" srcId="{16C78DDD-A865-4D1B-993D-12F33AB20394}" destId="{09733E18-69BD-4BE8-9E40-6745293A0983}" srcOrd="1" destOrd="0" presId="urn:microsoft.com/office/officeart/2005/8/layout/orgChart1"/>
    <dgm:cxn modelId="{93C81844-F18A-46A2-957D-6088AB8E0167}" type="presParOf" srcId="{7A869FA7-BC1F-4BB0-80A1-C8CD3B57AE89}" destId="{EC50B597-BF02-46CB-8C1C-3995C8B6DD26}" srcOrd="1" destOrd="0" presId="urn:microsoft.com/office/officeart/2005/8/layout/orgChart1"/>
    <dgm:cxn modelId="{D4DA7359-6D2D-4A27-BDA5-EAB3242CBED2}" type="presParOf" srcId="{7A869FA7-BC1F-4BB0-80A1-C8CD3B57AE89}" destId="{63A8FC7F-3756-4033-8AA9-D53FB7D8C51E}" srcOrd="2" destOrd="0" presId="urn:microsoft.com/office/officeart/2005/8/layout/orgChart1"/>
    <dgm:cxn modelId="{B1AB5F39-3694-4820-88CE-40C30AC91898}" type="presParOf" srcId="{55023019-964B-4AF9-86B7-B4D46B31D657}" destId="{F0033EE5-81C5-4237-8D84-254A9818870B}" srcOrd="4" destOrd="0" presId="urn:microsoft.com/office/officeart/2005/8/layout/orgChart1"/>
    <dgm:cxn modelId="{C9F00987-DC94-4A65-8A82-D52D94186974}" type="presParOf" srcId="{55023019-964B-4AF9-86B7-B4D46B31D657}" destId="{37FCD1F8-9C73-440A-A1E2-37B74A20B0DE}" srcOrd="5" destOrd="0" presId="urn:microsoft.com/office/officeart/2005/8/layout/orgChart1"/>
    <dgm:cxn modelId="{C69A86B2-5850-42C9-A520-CB7495469B31}" type="presParOf" srcId="{37FCD1F8-9C73-440A-A1E2-37B74A20B0DE}" destId="{943EB26C-ACED-4CD7-9A19-53201A567D01}" srcOrd="0" destOrd="0" presId="urn:microsoft.com/office/officeart/2005/8/layout/orgChart1"/>
    <dgm:cxn modelId="{DF1E28ED-8EA8-43F2-8FD0-45B9999B8A8E}" type="presParOf" srcId="{943EB26C-ACED-4CD7-9A19-53201A567D01}" destId="{66830178-F0A0-4658-8C75-EB8D961C900C}" srcOrd="0" destOrd="0" presId="urn:microsoft.com/office/officeart/2005/8/layout/orgChart1"/>
    <dgm:cxn modelId="{7D277284-E062-4319-A874-D991163D0748}" type="presParOf" srcId="{943EB26C-ACED-4CD7-9A19-53201A567D01}" destId="{B0B66F07-A96B-4686-ABE9-1395D5438DC1}" srcOrd="1" destOrd="0" presId="urn:microsoft.com/office/officeart/2005/8/layout/orgChart1"/>
    <dgm:cxn modelId="{87667BA3-FFB7-44AD-B3E4-F762D09F3BB4}" type="presParOf" srcId="{37FCD1F8-9C73-440A-A1E2-37B74A20B0DE}" destId="{1147A064-50EE-47A1-A8F7-760EF0FD0D22}" srcOrd="1" destOrd="0" presId="urn:microsoft.com/office/officeart/2005/8/layout/orgChart1"/>
    <dgm:cxn modelId="{E5044BA6-A121-4120-B56B-05B89E31622C}" type="presParOf" srcId="{37FCD1F8-9C73-440A-A1E2-37B74A20B0DE}" destId="{7D0954B0-F4ED-4BDC-BCF2-DEDD4AFB5089}" srcOrd="2" destOrd="0" presId="urn:microsoft.com/office/officeart/2005/8/layout/orgChart1"/>
    <dgm:cxn modelId="{853753E7-9CE8-4427-9056-5FC16BACFEC5}" type="presParOf" srcId="{8AD82531-D15C-4F04-A8F9-C70973026E6A}" destId="{2C9C9069-01C7-471B-B29B-1B29F6F233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85C613-86A5-4668-AF88-BFBC525AC7A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00D49F-B4A8-4C17-8404-9F64E33FF27C}">
      <dgm:prSet phldrT="[Tekst]"/>
      <dgm:spPr/>
      <dgm:t>
        <a:bodyPr/>
        <a:lstStyle/>
        <a:p>
          <a:r>
            <a:rPr lang="pl-PL" dirty="0" smtClean="0"/>
            <a:t>Standardy dostępności dla polityki spójności 2014-2020</a:t>
          </a:r>
          <a:endParaRPr lang="pl-PL" dirty="0"/>
        </a:p>
      </dgm:t>
    </dgm:pt>
    <dgm:pt modelId="{BA43F253-2B2C-4B8F-AF27-889BEE2B04B7}" type="parTrans" cxnId="{34DD43F8-BD03-4D1B-8D02-E3D2EF979A15}">
      <dgm:prSet/>
      <dgm:spPr/>
      <dgm:t>
        <a:bodyPr/>
        <a:lstStyle/>
        <a:p>
          <a:endParaRPr lang="pl-PL"/>
        </a:p>
      </dgm:t>
    </dgm:pt>
    <dgm:pt modelId="{2EFB52DC-D129-4AE8-937B-26A0052B7FB1}" type="sibTrans" cxnId="{34DD43F8-BD03-4D1B-8D02-E3D2EF979A15}">
      <dgm:prSet/>
      <dgm:spPr/>
      <dgm:t>
        <a:bodyPr/>
        <a:lstStyle/>
        <a:p>
          <a:endParaRPr lang="pl-PL"/>
        </a:p>
      </dgm:t>
    </dgm:pt>
    <dgm:pt modelId="{F06FDDE5-4A4D-4D0A-A466-064858B3BFB2}" type="pres">
      <dgm:prSet presAssocID="{2785C613-86A5-4668-AF88-BFBC525AC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DAFC4D7-FEF4-4FB3-968F-9F227517B657}" type="pres">
      <dgm:prSet presAssocID="{2785C613-86A5-4668-AF88-BFBC525AC7A0}" presName="dummy" presStyleCnt="0"/>
      <dgm:spPr/>
    </dgm:pt>
    <dgm:pt modelId="{91537FD9-2FEC-462C-B7A6-FFCFDA325363}" type="pres">
      <dgm:prSet presAssocID="{2785C613-86A5-4668-AF88-BFBC525AC7A0}" presName="linH" presStyleCnt="0"/>
      <dgm:spPr/>
    </dgm:pt>
    <dgm:pt modelId="{D2A4622A-198B-4E9F-BE61-141682D6353D}" type="pres">
      <dgm:prSet presAssocID="{2785C613-86A5-4668-AF88-BFBC525AC7A0}" presName="padding1" presStyleCnt="0"/>
      <dgm:spPr/>
    </dgm:pt>
    <dgm:pt modelId="{963CFEB6-5760-4C95-A878-16309E0C1D3A}" type="pres">
      <dgm:prSet presAssocID="{4200D49F-B4A8-4C17-8404-9F64E33FF27C}" presName="linV" presStyleCnt="0"/>
      <dgm:spPr/>
    </dgm:pt>
    <dgm:pt modelId="{CC54336F-7549-41E7-B1AF-1E3F958B6282}" type="pres">
      <dgm:prSet presAssocID="{4200D49F-B4A8-4C17-8404-9F64E33FF27C}" presName="spVertical1" presStyleCnt="0"/>
      <dgm:spPr/>
    </dgm:pt>
    <dgm:pt modelId="{4EAB7838-9E4D-4412-AF0F-342CBB134FB6}" type="pres">
      <dgm:prSet presAssocID="{4200D49F-B4A8-4C17-8404-9F64E33FF27C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2FF688-7C5A-4742-B5A1-167993986F17}" type="pres">
      <dgm:prSet presAssocID="{4200D49F-B4A8-4C17-8404-9F64E33FF27C}" presName="spVertical2" presStyleCnt="0"/>
      <dgm:spPr/>
    </dgm:pt>
    <dgm:pt modelId="{BBAD1BDF-8914-4020-A60C-A9D0B09EB249}" type="pres">
      <dgm:prSet presAssocID="{4200D49F-B4A8-4C17-8404-9F64E33FF27C}" presName="spVertical3" presStyleCnt="0"/>
      <dgm:spPr/>
    </dgm:pt>
    <dgm:pt modelId="{C67F7FCD-58E0-4D96-856E-2D59584A2647}" type="pres">
      <dgm:prSet presAssocID="{2785C613-86A5-4668-AF88-BFBC525AC7A0}" presName="padding2" presStyleCnt="0"/>
      <dgm:spPr/>
    </dgm:pt>
    <dgm:pt modelId="{A1F549AD-C490-4E62-A458-D9CF4E820F71}" type="pres">
      <dgm:prSet presAssocID="{2785C613-86A5-4668-AF88-BFBC525AC7A0}" presName="negArrow" presStyleCnt="0"/>
      <dgm:spPr/>
    </dgm:pt>
    <dgm:pt modelId="{6D195E9E-FD96-44CE-909B-CF36F6E8EADA}" type="pres">
      <dgm:prSet presAssocID="{2785C613-86A5-4668-AF88-BFBC525AC7A0}" presName="backgroundArrow" presStyleLbl="node1" presStyleIdx="0" presStyleCnt="1"/>
      <dgm:spPr/>
    </dgm:pt>
  </dgm:ptLst>
  <dgm:cxnLst>
    <dgm:cxn modelId="{0429DAC2-FDF7-4940-9945-5850CE59A4E2}" type="presOf" srcId="{2785C613-86A5-4668-AF88-BFBC525AC7A0}" destId="{F06FDDE5-4A4D-4D0A-A466-064858B3BFB2}" srcOrd="0" destOrd="0" presId="urn:microsoft.com/office/officeart/2005/8/layout/hProcess3"/>
    <dgm:cxn modelId="{34DD43F8-BD03-4D1B-8D02-E3D2EF979A15}" srcId="{2785C613-86A5-4668-AF88-BFBC525AC7A0}" destId="{4200D49F-B4A8-4C17-8404-9F64E33FF27C}" srcOrd="0" destOrd="0" parTransId="{BA43F253-2B2C-4B8F-AF27-889BEE2B04B7}" sibTransId="{2EFB52DC-D129-4AE8-937B-26A0052B7FB1}"/>
    <dgm:cxn modelId="{479E727D-D392-4250-832E-1F999FB37842}" type="presOf" srcId="{4200D49F-B4A8-4C17-8404-9F64E33FF27C}" destId="{4EAB7838-9E4D-4412-AF0F-342CBB134FB6}" srcOrd="0" destOrd="0" presId="urn:microsoft.com/office/officeart/2005/8/layout/hProcess3"/>
    <dgm:cxn modelId="{D4AA6772-244E-4405-B89B-9764A3A483CF}" type="presParOf" srcId="{F06FDDE5-4A4D-4D0A-A466-064858B3BFB2}" destId="{5DAFC4D7-FEF4-4FB3-968F-9F227517B657}" srcOrd="0" destOrd="0" presId="urn:microsoft.com/office/officeart/2005/8/layout/hProcess3"/>
    <dgm:cxn modelId="{F6349D61-89A4-4B0A-9118-44015C8DE8CB}" type="presParOf" srcId="{F06FDDE5-4A4D-4D0A-A466-064858B3BFB2}" destId="{91537FD9-2FEC-462C-B7A6-FFCFDA325363}" srcOrd="1" destOrd="0" presId="urn:microsoft.com/office/officeart/2005/8/layout/hProcess3"/>
    <dgm:cxn modelId="{AE3D2BFF-84A3-41C0-8563-F25E7DC15A5A}" type="presParOf" srcId="{91537FD9-2FEC-462C-B7A6-FFCFDA325363}" destId="{D2A4622A-198B-4E9F-BE61-141682D6353D}" srcOrd="0" destOrd="0" presId="urn:microsoft.com/office/officeart/2005/8/layout/hProcess3"/>
    <dgm:cxn modelId="{CC361A2E-573E-4057-92D7-B9851369BF20}" type="presParOf" srcId="{91537FD9-2FEC-462C-B7A6-FFCFDA325363}" destId="{963CFEB6-5760-4C95-A878-16309E0C1D3A}" srcOrd="1" destOrd="0" presId="urn:microsoft.com/office/officeart/2005/8/layout/hProcess3"/>
    <dgm:cxn modelId="{FC4E0A67-A713-4981-8B00-8AE2A79BD365}" type="presParOf" srcId="{963CFEB6-5760-4C95-A878-16309E0C1D3A}" destId="{CC54336F-7549-41E7-B1AF-1E3F958B6282}" srcOrd="0" destOrd="0" presId="urn:microsoft.com/office/officeart/2005/8/layout/hProcess3"/>
    <dgm:cxn modelId="{32F331B8-BA3A-4973-86B0-14F08A3744C4}" type="presParOf" srcId="{963CFEB6-5760-4C95-A878-16309E0C1D3A}" destId="{4EAB7838-9E4D-4412-AF0F-342CBB134FB6}" srcOrd="1" destOrd="0" presId="urn:microsoft.com/office/officeart/2005/8/layout/hProcess3"/>
    <dgm:cxn modelId="{BD242707-37C1-4CD0-9F09-6DF7D098A135}" type="presParOf" srcId="{963CFEB6-5760-4C95-A878-16309E0C1D3A}" destId="{902FF688-7C5A-4742-B5A1-167993986F17}" srcOrd="2" destOrd="0" presId="urn:microsoft.com/office/officeart/2005/8/layout/hProcess3"/>
    <dgm:cxn modelId="{CC02F7CA-4F34-4DE4-81C3-B21A39B790CF}" type="presParOf" srcId="{963CFEB6-5760-4C95-A878-16309E0C1D3A}" destId="{BBAD1BDF-8914-4020-A60C-A9D0B09EB249}" srcOrd="3" destOrd="0" presId="urn:microsoft.com/office/officeart/2005/8/layout/hProcess3"/>
    <dgm:cxn modelId="{7FEC7D99-D3DD-406C-94D2-674E239D84DC}" type="presParOf" srcId="{91537FD9-2FEC-462C-B7A6-FFCFDA325363}" destId="{C67F7FCD-58E0-4D96-856E-2D59584A2647}" srcOrd="2" destOrd="0" presId="urn:microsoft.com/office/officeart/2005/8/layout/hProcess3"/>
    <dgm:cxn modelId="{B04CF42A-34B2-4EAC-B699-878EA94207C0}" type="presParOf" srcId="{91537FD9-2FEC-462C-B7A6-FFCFDA325363}" destId="{A1F549AD-C490-4E62-A458-D9CF4E820F71}" srcOrd="3" destOrd="0" presId="urn:microsoft.com/office/officeart/2005/8/layout/hProcess3"/>
    <dgm:cxn modelId="{D5958D28-5509-4570-8CF2-A3AF62689CF1}" type="presParOf" srcId="{91537FD9-2FEC-462C-B7A6-FFCFDA325363}" destId="{6D195E9E-FD96-44CE-909B-CF36F6E8EADA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B3BA1-290B-4C9A-A8CE-57D78B144AD4}">
      <dsp:nvSpPr>
        <dsp:cNvPr id="0" name=""/>
        <dsp:cNvSpPr/>
      </dsp:nvSpPr>
      <dsp:spPr>
        <a:xfrm>
          <a:off x="0" y="72549"/>
          <a:ext cx="10515600" cy="42062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47C7C-5A8F-41AA-A48D-C79DF770B5DB}">
      <dsp:nvSpPr>
        <dsp:cNvPr id="0" name=""/>
        <dsp:cNvSpPr/>
      </dsp:nvSpPr>
      <dsp:spPr>
        <a:xfrm>
          <a:off x="1261872" y="808640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Dostępność </a:t>
          </a:r>
          <a:r>
            <a:rPr lang="pl-PL" sz="3700" kern="1200" dirty="0" smtClean="0"/>
            <a:t>NGO</a:t>
          </a:r>
          <a:endParaRPr lang="pl-PL" sz="3700" kern="1200" dirty="0"/>
        </a:p>
      </dsp:txBody>
      <dsp:txXfrm>
        <a:off x="1261872" y="808640"/>
        <a:ext cx="3470148" cy="2061057"/>
      </dsp:txXfrm>
    </dsp:sp>
    <dsp:sp modelId="{A03463EB-6880-4C95-BCFC-12C541A5ECCE}">
      <dsp:nvSpPr>
        <dsp:cNvPr id="0" name=""/>
        <dsp:cNvSpPr/>
      </dsp:nvSpPr>
      <dsp:spPr>
        <a:xfrm>
          <a:off x="5257800" y="1481639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Dostępność </a:t>
          </a:r>
          <a:r>
            <a:rPr lang="pl-PL" sz="3700" kern="1200" dirty="0" smtClean="0"/>
            <a:t>podmiotów publicznych (i innych)</a:t>
          </a:r>
          <a:endParaRPr lang="pl-PL" sz="3700" kern="1200" dirty="0"/>
        </a:p>
      </dsp:txBody>
      <dsp:txXfrm>
        <a:off x="5257800" y="1481639"/>
        <a:ext cx="4101084" cy="20610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F45F3-5ED2-47A4-9D3A-463F894B36CC}">
      <dsp:nvSpPr>
        <dsp:cNvPr id="0" name=""/>
        <dsp:cNvSpPr/>
      </dsp:nvSpPr>
      <dsp:spPr>
        <a:xfrm>
          <a:off x="2464777" y="1541166"/>
          <a:ext cx="1348842" cy="552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527"/>
              </a:lnTo>
              <a:lnTo>
                <a:pt x="1348842" y="318527"/>
              </a:lnTo>
              <a:lnTo>
                <a:pt x="1348842" y="5526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3B989-B48D-4037-893E-510B4DF38374}">
      <dsp:nvSpPr>
        <dsp:cNvPr id="0" name=""/>
        <dsp:cNvSpPr/>
      </dsp:nvSpPr>
      <dsp:spPr>
        <a:xfrm>
          <a:off x="1115934" y="1541166"/>
          <a:ext cx="1348842" cy="552624"/>
        </a:xfrm>
        <a:custGeom>
          <a:avLst/>
          <a:gdLst/>
          <a:ahLst/>
          <a:cxnLst/>
          <a:rect l="0" t="0" r="0" b="0"/>
          <a:pathLst>
            <a:path>
              <a:moveTo>
                <a:pt x="1348842" y="0"/>
              </a:moveTo>
              <a:lnTo>
                <a:pt x="1348842" y="318527"/>
              </a:lnTo>
              <a:lnTo>
                <a:pt x="0" y="318527"/>
              </a:lnTo>
              <a:lnTo>
                <a:pt x="0" y="5526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DA03-C5B0-4FFF-9073-F90289F5E93D}">
      <dsp:nvSpPr>
        <dsp:cNvPr id="0" name=""/>
        <dsp:cNvSpPr/>
      </dsp:nvSpPr>
      <dsp:spPr>
        <a:xfrm>
          <a:off x="1350031" y="426421"/>
          <a:ext cx="2229491" cy="1114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Źródła dostępności</a:t>
          </a:r>
          <a:endParaRPr lang="pl-PL" sz="2900" kern="1200" dirty="0"/>
        </a:p>
      </dsp:txBody>
      <dsp:txXfrm>
        <a:off x="1350031" y="426421"/>
        <a:ext cx="2229491" cy="1114745"/>
      </dsp:txXfrm>
    </dsp:sp>
    <dsp:sp modelId="{A41D237D-EFE6-4EA0-8084-12D941E14919}">
      <dsp:nvSpPr>
        <dsp:cNvPr id="0" name=""/>
        <dsp:cNvSpPr/>
      </dsp:nvSpPr>
      <dsp:spPr>
        <a:xfrm>
          <a:off x="1188" y="2093791"/>
          <a:ext cx="2229491" cy="1114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projektowanie uniwersalne</a:t>
          </a:r>
          <a:endParaRPr lang="pl-PL" sz="2900" kern="1200" dirty="0"/>
        </a:p>
      </dsp:txBody>
      <dsp:txXfrm>
        <a:off x="1188" y="2093791"/>
        <a:ext cx="2229491" cy="1114745"/>
      </dsp:txXfrm>
    </dsp:sp>
    <dsp:sp modelId="{76D84B20-0A7A-4639-819D-E42DBA934223}">
      <dsp:nvSpPr>
        <dsp:cNvPr id="0" name=""/>
        <dsp:cNvSpPr/>
      </dsp:nvSpPr>
      <dsp:spPr>
        <a:xfrm>
          <a:off x="2698873" y="2093791"/>
          <a:ext cx="2229491" cy="1114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racjonalne usprawnienie</a:t>
          </a:r>
          <a:endParaRPr lang="pl-PL" sz="2900" kern="1200" dirty="0"/>
        </a:p>
      </dsp:txBody>
      <dsp:txXfrm>
        <a:off x="2698873" y="2093791"/>
        <a:ext cx="2229491" cy="11147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33EE5-81C5-4237-8D84-254A9818870B}">
      <dsp:nvSpPr>
        <dsp:cNvPr id="0" name=""/>
        <dsp:cNvSpPr/>
      </dsp:nvSpPr>
      <dsp:spPr>
        <a:xfrm>
          <a:off x="3944815" y="2489285"/>
          <a:ext cx="2790985" cy="484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192"/>
              </a:lnTo>
              <a:lnTo>
                <a:pt x="2790985" y="242192"/>
              </a:lnTo>
              <a:lnTo>
                <a:pt x="2790985" y="484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D4C5B-9DD9-402A-8257-79F1D90AE366}">
      <dsp:nvSpPr>
        <dsp:cNvPr id="0" name=""/>
        <dsp:cNvSpPr/>
      </dsp:nvSpPr>
      <dsp:spPr>
        <a:xfrm>
          <a:off x="3899095" y="2489285"/>
          <a:ext cx="91440" cy="484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4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F59D2-03CE-456C-8200-052A033B34AA}">
      <dsp:nvSpPr>
        <dsp:cNvPr id="0" name=""/>
        <dsp:cNvSpPr/>
      </dsp:nvSpPr>
      <dsp:spPr>
        <a:xfrm>
          <a:off x="1153829" y="2489285"/>
          <a:ext cx="2790985" cy="484385"/>
        </a:xfrm>
        <a:custGeom>
          <a:avLst/>
          <a:gdLst/>
          <a:ahLst/>
          <a:cxnLst/>
          <a:rect l="0" t="0" r="0" b="0"/>
          <a:pathLst>
            <a:path>
              <a:moveTo>
                <a:pt x="2790985" y="0"/>
              </a:moveTo>
              <a:lnTo>
                <a:pt x="2790985" y="242192"/>
              </a:lnTo>
              <a:lnTo>
                <a:pt x="0" y="242192"/>
              </a:lnTo>
              <a:lnTo>
                <a:pt x="0" y="484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E6426-E7F4-49B8-A716-DA7EB1BA66AF}">
      <dsp:nvSpPr>
        <dsp:cNvPr id="0" name=""/>
        <dsp:cNvSpPr/>
      </dsp:nvSpPr>
      <dsp:spPr>
        <a:xfrm>
          <a:off x="2791515" y="1335985"/>
          <a:ext cx="2306599" cy="1153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Rodzaje dostępności</a:t>
          </a:r>
          <a:endParaRPr lang="pl-PL" sz="2600" kern="1200" dirty="0"/>
        </a:p>
      </dsp:txBody>
      <dsp:txXfrm>
        <a:off x="2791515" y="1335985"/>
        <a:ext cx="2306599" cy="1153299"/>
      </dsp:txXfrm>
    </dsp:sp>
    <dsp:sp modelId="{34913DC7-8D79-4807-ADA5-75F374BFA0E2}">
      <dsp:nvSpPr>
        <dsp:cNvPr id="0" name=""/>
        <dsp:cNvSpPr/>
      </dsp:nvSpPr>
      <dsp:spPr>
        <a:xfrm>
          <a:off x="529" y="2973670"/>
          <a:ext cx="2306599" cy="1153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architektoniczna</a:t>
          </a:r>
          <a:endParaRPr lang="pl-PL" sz="2600" kern="1200" dirty="0"/>
        </a:p>
      </dsp:txBody>
      <dsp:txXfrm>
        <a:off x="529" y="2973670"/>
        <a:ext cx="2306599" cy="1153299"/>
      </dsp:txXfrm>
    </dsp:sp>
    <dsp:sp modelId="{D35A1515-F137-4780-8F8E-B1ED605140DC}">
      <dsp:nvSpPr>
        <dsp:cNvPr id="0" name=""/>
        <dsp:cNvSpPr/>
      </dsp:nvSpPr>
      <dsp:spPr>
        <a:xfrm>
          <a:off x="2791515" y="2973670"/>
          <a:ext cx="2306599" cy="1153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informacyjno-komunikacyjna</a:t>
          </a:r>
          <a:endParaRPr lang="pl-PL" sz="2600" kern="1200" dirty="0"/>
        </a:p>
      </dsp:txBody>
      <dsp:txXfrm>
        <a:off x="2791515" y="2973670"/>
        <a:ext cx="2306599" cy="1153299"/>
      </dsp:txXfrm>
    </dsp:sp>
    <dsp:sp modelId="{66830178-F0A0-4658-8C75-EB8D961C900C}">
      <dsp:nvSpPr>
        <dsp:cNvPr id="0" name=""/>
        <dsp:cNvSpPr/>
      </dsp:nvSpPr>
      <dsp:spPr>
        <a:xfrm>
          <a:off x="5582501" y="2973670"/>
          <a:ext cx="2306599" cy="1153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cyfrowa</a:t>
          </a:r>
          <a:endParaRPr lang="pl-PL" sz="2600" kern="1200" dirty="0"/>
        </a:p>
      </dsp:txBody>
      <dsp:txXfrm>
        <a:off x="5582501" y="2973670"/>
        <a:ext cx="2306599" cy="1153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95E9E-FD96-44CE-909B-CF36F6E8EADA}">
      <dsp:nvSpPr>
        <dsp:cNvPr id="0" name=""/>
        <dsp:cNvSpPr/>
      </dsp:nvSpPr>
      <dsp:spPr>
        <a:xfrm>
          <a:off x="0" y="89896"/>
          <a:ext cx="10515600" cy="4171545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B7838-9E4D-4412-AF0F-342CBB134FB6}">
      <dsp:nvSpPr>
        <dsp:cNvPr id="0" name=""/>
        <dsp:cNvSpPr/>
      </dsp:nvSpPr>
      <dsp:spPr>
        <a:xfrm>
          <a:off x="848231" y="1132782"/>
          <a:ext cx="8615808" cy="2085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6880" rIns="0" bIns="43688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Standardy dostępności dla polityki spójności 2014-2020</a:t>
          </a:r>
          <a:endParaRPr lang="pl-PL" sz="4300" kern="1200" dirty="0"/>
        </a:p>
      </dsp:txBody>
      <dsp:txXfrm>
        <a:off x="848231" y="1132782"/>
        <a:ext cx="8615808" cy="2085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6E47-8200-4D05-94C9-4EE8BFEC9B8D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7EFC5-30BB-4DA1-BF92-F918A33FC4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56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Artykuł 11 Sytuacje zagrożenia i sytuacje wymagające pomocy humanitarnej</a:t>
            </a:r>
          </a:p>
          <a:p>
            <a:pPr fontAlgn="base"/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Państwa Strony podejmą, zgodnie ze swoimi zobowiązaniami wynikającymi z prawa międzynarodowego, w tym międzynarodowego prawa humanitarnego oraz międzynarodowego prawa praw człowieka, wszelkie niezbędne środki w celu zapewnienia ochrony i bezpieczeństwa osób niepełnosprawnych w sytuacjach zagrożenia, w tym w trakcie konfliktu zbrojnego, w sytuacjach wymagających pomocy humanitarnej i w przypadku klęsk żywiołowych.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7EFC5-30BB-4DA1-BF92-F918A33FC46F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740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7EFC5-30BB-4DA1-BF92-F918A33FC46F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48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46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2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320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322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37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59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1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21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8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12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F0707-6284-4611-9867-72A388813487}" type="datetimeFigureOut">
              <a:rPr lang="pl-PL" smtClean="0"/>
              <a:t>2021-06-24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708D-CC57-4C0D-8C77-DB53016059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44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siegarnia.beck.pl/19853-zapewnianie-i-finansowanie-dostepnosci-praktyczny-poradnik-dla-sektora-publicznego-agata-sobolewska#opi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3433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Dostępne czwartki </a:t>
            </a:r>
            <a:br>
              <a:rPr lang="pl-PL" b="1" dirty="0" smtClean="0"/>
            </a:br>
            <a:r>
              <a:rPr lang="pl-PL" b="1" dirty="0" smtClean="0"/>
              <a:t>| Fundacja Sektor 3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Dostępność architektoniczna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730992"/>
            <a:ext cx="9144000" cy="1655762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Bartosz Wilk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01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fontAlgn="base"/>
            <a:r>
              <a:rPr lang="pl-PL" dirty="0" smtClean="0"/>
              <a:t>Artykuł 2 </a:t>
            </a:r>
            <a:br>
              <a:rPr lang="pl-PL" dirty="0" smtClean="0"/>
            </a:br>
            <a:r>
              <a:rPr lang="pl-PL" dirty="0" smtClean="0"/>
              <a:t>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dirty="0" smtClean="0"/>
              <a:t>"</a:t>
            </a:r>
            <a:r>
              <a:rPr lang="pl-PL" dirty="0"/>
              <a:t>Komunikacja" obejmuje języki, wyświetlanie tekstu, alfabet Braille'a, komunikację przez dotyk, dużą czcionkę, dostępne multimedia, jak i sposoby, środki i formy komunikowania się na piśmie, przy pomocy słuchu, języka uproszczonego, lektora oraz formy rozszerzone (augmentatywne) i alternatywne, w tym dostępną technologię informacyjno-komunikacyjną. </a:t>
            </a:r>
            <a:endParaRPr lang="pl-PL" dirty="0" smtClean="0"/>
          </a:p>
          <a:p>
            <a:pPr fontAlgn="base"/>
            <a:r>
              <a:rPr lang="pl-PL" dirty="0" smtClean="0"/>
              <a:t>"Dyskryminacja ze względu na niepełnosprawność" oznacza jakiekolwiek różnicowanie, wykluczanie lub ograniczanie ze względu na niepełnosprawność, którego celem lub skutkiem jest naruszenie lub zniweczenie uznania, korzystania z lub wykonywania </a:t>
            </a:r>
            <a:r>
              <a:rPr lang="pl-PL" b="1" dirty="0" smtClean="0"/>
              <a:t>wszelkich praw człowieka i podstawowych wolności </a:t>
            </a:r>
            <a:r>
              <a:rPr lang="pl-PL" dirty="0" smtClean="0"/>
              <a:t>w dziedzinie polityki, gospodarki, społecznej, kulturalnej, obywatelskiej lub w jakiejkolwiek innej, na zasadzie równości z innymi osobami. Obejmuje to wszelkie przejawy dyskryminacji, </a:t>
            </a:r>
            <a:r>
              <a:rPr lang="pl-PL" b="1" dirty="0" smtClean="0"/>
              <a:t>w tym odmowę racjonalnego usprawnienia</a:t>
            </a:r>
            <a:r>
              <a:rPr lang="pl-PL" dirty="0" smtClean="0"/>
              <a:t>. </a:t>
            </a:r>
          </a:p>
          <a:p>
            <a:pPr fontAlgn="base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06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2 </a:t>
            </a:r>
            <a:br>
              <a:rPr lang="pl-PL" dirty="0" smtClean="0"/>
            </a:b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6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"Racjonalne usprawnienie" oznacza konieczne i odpowiednie zmiany i dostosowania, nie nakładające </a:t>
            </a:r>
            <a:r>
              <a:rPr lang="pl-PL" b="1" dirty="0" smtClean="0"/>
              <a:t>nieproporcjonalnego lub nadmiernego obciążenia</a:t>
            </a:r>
            <a:r>
              <a:rPr lang="pl-PL" dirty="0" smtClean="0"/>
              <a:t>, jeśli jest to potrzebne w konkretnym przypadku, w celu zapewnienia osobom niepełnosprawnym możliwości korzystania z wszelkich praw człowieka i podstawowych wolności oraz ich wykonywania na zasadzie równości z innymi osobami. </a:t>
            </a:r>
          </a:p>
          <a:p>
            <a:pPr marL="0" indent="0">
              <a:buNone/>
            </a:pPr>
            <a:r>
              <a:rPr lang="pl-PL" dirty="0" smtClean="0"/>
              <a:t>"Uniwersalne projektowanie" oznacza projektowanie produktów, środowiska, programów i usług w taki sposób, </a:t>
            </a:r>
            <a:r>
              <a:rPr lang="pl-PL" b="1" dirty="0" smtClean="0"/>
              <a:t>by były </a:t>
            </a:r>
            <a:r>
              <a:rPr lang="pl-PL" b="1" u="sng" dirty="0" smtClean="0"/>
              <a:t>użyteczne dla wszystkich</a:t>
            </a:r>
            <a:r>
              <a:rPr lang="pl-PL" b="1" dirty="0" smtClean="0"/>
              <a:t>, w możliwie największym stopniu, bez potrzeby adaptacji lub specjalistycznego projektowania</a:t>
            </a:r>
            <a:r>
              <a:rPr lang="pl-PL" dirty="0" smtClean="0"/>
              <a:t>. „Uniwersalne projektowanie” nie wyklucza pomocy technicznych dla szczególnych grup osób niepełnosprawnych, jeżeli jest to potrzebne.</a:t>
            </a:r>
          </a:p>
        </p:txBody>
      </p:sp>
    </p:spTree>
    <p:extLst>
      <p:ext uri="{BB962C8B-B14F-4D97-AF65-F5344CB8AC3E}">
        <p14:creationId xmlns:p14="http://schemas.microsoft.com/office/powerpoint/2010/main" val="24498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3 </a:t>
            </a:r>
            <a:br>
              <a:rPr lang="pl-PL" dirty="0" smtClean="0"/>
            </a:br>
            <a:r>
              <a:rPr lang="pl-PL" dirty="0" smtClean="0"/>
              <a:t>Zasady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pl-PL" dirty="0" smtClean="0"/>
              <a:t>Niniejsza </a:t>
            </a:r>
            <a:r>
              <a:rPr lang="pl-PL" dirty="0"/>
              <a:t>konwencja opiera się na następujących zasadach:</a:t>
            </a:r>
          </a:p>
          <a:p>
            <a:pPr marL="457200" lvl="1" indent="0" fontAlgn="base">
              <a:buNone/>
            </a:pPr>
            <a:r>
              <a:rPr lang="pl-PL" dirty="0"/>
              <a:t>(a) poszanowanie przyrodzonej godności, autonomii osoby, w tym swobody dokonywania wyborów, a także poszanowanie niezależności osoby,</a:t>
            </a:r>
          </a:p>
          <a:p>
            <a:pPr marL="457200" lvl="1" indent="0" fontAlgn="base">
              <a:buNone/>
            </a:pPr>
            <a:r>
              <a:rPr lang="pl-PL" dirty="0"/>
              <a:t>(b) niedyskryminacja,</a:t>
            </a:r>
          </a:p>
          <a:p>
            <a:pPr marL="457200" lvl="1" indent="0" fontAlgn="base">
              <a:buNone/>
            </a:pPr>
            <a:r>
              <a:rPr lang="pl-PL" dirty="0"/>
              <a:t>(c) pełny i skuteczny udział w społeczeństwie i integracja społeczna,</a:t>
            </a:r>
          </a:p>
          <a:p>
            <a:pPr marL="457200" lvl="1" indent="0" fontAlgn="base">
              <a:buNone/>
            </a:pPr>
            <a:r>
              <a:rPr lang="pl-PL" dirty="0"/>
              <a:t>(d)  poszanowanie odmienności i akceptacja osób niepełnosprawnych, będących częścią ludzkiej różnorodności oraz ludzkości,</a:t>
            </a:r>
          </a:p>
          <a:p>
            <a:pPr marL="457200" lvl="1" indent="0" fontAlgn="base">
              <a:buNone/>
            </a:pPr>
            <a:r>
              <a:rPr lang="pl-PL" dirty="0"/>
              <a:t>(e) równość szans,</a:t>
            </a:r>
          </a:p>
          <a:p>
            <a:pPr marL="457200" lvl="1" indent="0" fontAlgn="base">
              <a:buNone/>
            </a:pPr>
            <a:r>
              <a:rPr lang="pl-PL" dirty="0"/>
              <a:t>(f) dostępność,</a:t>
            </a:r>
          </a:p>
          <a:p>
            <a:pPr marL="457200" lvl="1" indent="0" fontAlgn="base">
              <a:buNone/>
            </a:pPr>
            <a:r>
              <a:rPr lang="pl-PL" dirty="0"/>
              <a:t>(g) równość mężczyzn i kobiet,</a:t>
            </a:r>
          </a:p>
          <a:p>
            <a:pPr marL="457200" lvl="1" indent="0" fontAlgn="base">
              <a:buNone/>
            </a:pPr>
            <a:r>
              <a:rPr lang="pl-PL" dirty="0"/>
              <a:t>(h) poszanowanie rozwijających się zdolności niepełnosprawnych dzieci oraz poszanowanie prawa dzieci niepełnosprawnych do zachowania tożsamości.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333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4 </a:t>
            </a:r>
            <a:br>
              <a:rPr lang="pl-PL" dirty="0" smtClean="0"/>
            </a:br>
            <a:r>
              <a:rPr lang="pl-PL" dirty="0" smtClean="0"/>
              <a:t>Obowiązki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3"/>
            <a:ext cx="10697308" cy="4715853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pl-PL" dirty="0" smtClean="0"/>
              <a:t>1</a:t>
            </a:r>
            <a:r>
              <a:rPr lang="pl-PL" dirty="0"/>
              <a:t>. Państwa Strony zobowiązują się do zapewnienia i popierania pełnej realizacji wszystkich praw człowieka i podstawowych wolności wszystkich osób niepełnosprawnych, bez jakiejkolwiek dyskryminacji ze względu na niepełnosprawność. W tym celu Państwa Strony zobowiązują się do:</a:t>
            </a:r>
          </a:p>
          <a:p>
            <a:pPr marL="0" indent="0" fontAlgn="base">
              <a:buNone/>
            </a:pPr>
            <a:r>
              <a:rPr lang="pl-PL" dirty="0"/>
              <a:t>(a) przyjęcia wszelkich odpowiednich </a:t>
            </a:r>
            <a:r>
              <a:rPr lang="pl-PL" b="1" dirty="0"/>
              <a:t>środków ustawodawczych</a:t>
            </a:r>
            <a:r>
              <a:rPr lang="pl-PL" dirty="0"/>
              <a:t>, </a:t>
            </a:r>
            <a:r>
              <a:rPr lang="pl-PL" b="1" dirty="0"/>
              <a:t>administracyjnych i innych </a:t>
            </a:r>
            <a:r>
              <a:rPr lang="pl-PL" dirty="0"/>
              <a:t>w celu wdrożenia praw uznanych w niniejszej konwencji,</a:t>
            </a:r>
          </a:p>
          <a:p>
            <a:pPr marL="0" indent="0" fontAlgn="base">
              <a:buNone/>
            </a:pPr>
            <a:r>
              <a:rPr lang="pl-PL" dirty="0"/>
              <a:t>(b) podjęcia wszelkich odpowiednich środków, w tym ustawodawczych, w celu zmiany lub uchylenia obowiązujących ustaw, przepisów wykonawczych, zwyczajów i praktyk, które dyskryminują osoby niepełnosprawne,</a:t>
            </a:r>
          </a:p>
          <a:p>
            <a:pPr marL="0" indent="0" fontAlgn="base">
              <a:buNone/>
            </a:pPr>
            <a:r>
              <a:rPr lang="pl-PL" dirty="0"/>
              <a:t>(c) uwzględniania wymogu ochrony i popierania praw człowieka w odniesieniu do osób niepełnosprawnych </a:t>
            </a:r>
            <a:r>
              <a:rPr lang="pl-PL" b="1" dirty="0"/>
              <a:t>w każdej polityce i każdym programie działania</a:t>
            </a:r>
            <a:r>
              <a:rPr lang="pl-PL" dirty="0"/>
              <a:t>,</a:t>
            </a:r>
          </a:p>
          <a:p>
            <a:pPr marL="0" indent="0" fontAlgn="base">
              <a:buNone/>
            </a:pPr>
            <a:r>
              <a:rPr lang="pl-PL" dirty="0"/>
              <a:t>(d) powstrzymywania się od angażowania się w jakiekolwiek działania lub praktyki, które są niezgodne z niniejszą konwencją i zapewnienia, że władze i instytucje publiczne będą działały zgodnie z niniejszą konwencją,</a:t>
            </a:r>
          </a:p>
          <a:p>
            <a:pPr marL="0" indent="0" fontAlgn="base">
              <a:buNone/>
            </a:pPr>
            <a:r>
              <a:rPr lang="pl-PL" dirty="0"/>
              <a:t>(e) podejmowania wszelkich odpowiednich działań w celu wyeliminowania dyskryminacji ze względu na niepełnosprawność przez jakąkolwiek osobę, organizację lub prywatne przedsiębiorstwo</a:t>
            </a:r>
            <a:r>
              <a:rPr lang="pl-PL" dirty="0" smtClean="0"/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411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4 </a:t>
            </a:r>
            <a:br>
              <a:rPr lang="pl-PL" dirty="0" smtClean="0"/>
            </a:br>
            <a:r>
              <a:rPr lang="pl-PL" dirty="0" smtClean="0"/>
              <a:t>Obowiązki ogólne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7237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pl-PL" dirty="0" smtClean="0"/>
              <a:t>(</a:t>
            </a:r>
            <a:r>
              <a:rPr lang="pl-PL" dirty="0"/>
              <a:t>f) podejmowania lub popierania badań i wytwarzania oraz zapewnienia dostępności i korzystania z </a:t>
            </a:r>
            <a:r>
              <a:rPr lang="pl-PL" b="1" dirty="0"/>
              <a:t>towarów, usług, wyposażenia i urządzeń uniwersalnie zaprojektowanych</a:t>
            </a:r>
            <a:r>
              <a:rPr lang="pl-PL" dirty="0"/>
              <a:t>, zgodnie z definicją zawartą w art. 2 niniejszej konwencji, i które powinny wymagać możliwie jak najmniejszych dostosowań i ponoszenia jak najmniejszych kosztów w celu zaspokojenia szczególnych potrzeb osób niepełnosprawnych, a także zobowiązują się do popierania zasady uniwersalnego projektowania przy tworzeniu norm i wytycznych,</a:t>
            </a:r>
          </a:p>
          <a:p>
            <a:pPr marL="0" indent="0" fontAlgn="base">
              <a:buNone/>
            </a:pPr>
            <a:r>
              <a:rPr lang="pl-PL" dirty="0"/>
              <a:t>(g) podejmowania lub popierania badań i tworzenia oraz popierania dostępności i wykorzystywania nowych technologii, w tym technologii informacyjno-komunikacyjnych, przedmiotów wspierających poruszanie się, urządzeń i wspomagających technologii, odpowiednich dla osób niepełnosprawnych, traktując priorytetowo technologie dostępne po przystępnych cenach,</a:t>
            </a:r>
          </a:p>
          <a:p>
            <a:pPr marL="0" indent="0" fontAlgn="base">
              <a:buNone/>
            </a:pPr>
            <a:r>
              <a:rPr lang="pl-PL" dirty="0"/>
              <a:t>(h) zapewniania osobom niepełnosprawnym dostępnej informacji o przedmiotach wspierających poruszanie się, urządzeniach i wspomagających technologiach, w tym nowych technologiach, a także o innych formach pomocy, usług i ułatwień,</a:t>
            </a:r>
          </a:p>
          <a:p>
            <a:pPr marL="0" indent="0" fontAlgn="base">
              <a:buNone/>
            </a:pPr>
            <a:r>
              <a:rPr lang="pl-PL" dirty="0"/>
              <a:t>(i) </a:t>
            </a:r>
            <a:r>
              <a:rPr lang="pl-PL" b="1" dirty="0"/>
              <a:t>popierania szkoleń specjalistów i personelu pracującego z osobami niepełnosprawnymi, w zakresie praw uznanych w niniejszej konwencji</a:t>
            </a:r>
            <a:r>
              <a:rPr lang="pl-PL" dirty="0"/>
              <a:t>, tak aby lepiej świadczone były pomoc i usługi gwarantowane na mocy tych praw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30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4 </a:t>
            </a:r>
            <a:br>
              <a:rPr lang="pl-PL" dirty="0" smtClean="0"/>
            </a:br>
            <a:r>
              <a:rPr lang="pl-PL" dirty="0" smtClean="0"/>
              <a:t>Obowiązki ogólne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pl-PL" dirty="0" smtClean="0"/>
              <a:t>(…) 4. Żadne z postanowień niniejszej konwencji nie narusza jakichkolwiek rozwiązań, które bardziej sprzyjają realizacji praw osób niepełnosprawnych, a które przewiduje ustawodawstwo Państwa Strony lub prawo międzynarodowe obowiązujące to Państwo. Żadne z praw człowieka i podstawowych wolności uznanych lub istniejących w którymkolwiek z Państw Stron niniejszej konwencji na podstawie ustaw, konwencji, przepisów wykonawczych lub zwyczaju </a:t>
            </a:r>
            <a:r>
              <a:rPr lang="pl-PL" b="1" dirty="0" smtClean="0"/>
              <a:t>nie może być ograniczone lub uchylone pod pretekstem, że niniejsza konwencja nie uznaje takich praw lub wolności, lub uznaje je w węższym zakresie</a:t>
            </a:r>
            <a:r>
              <a:rPr lang="pl-PL" dirty="0" smtClean="0"/>
              <a:t>.</a:t>
            </a:r>
          </a:p>
          <a:p>
            <a:pPr marL="0" indent="0" fontAlgn="base">
              <a:buNone/>
            </a:pPr>
            <a:r>
              <a:rPr lang="pl-PL" dirty="0" smtClean="0"/>
              <a:t>5. Postanowienia niniejszej konwencji rozciągają się na wszystkie części państw federalnych, bez jakichkolwiek ograniczeń lub wyjątków.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25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5 </a:t>
            </a:r>
            <a:br>
              <a:rPr lang="pl-PL" dirty="0" smtClean="0"/>
            </a:br>
            <a:r>
              <a:rPr lang="pl-PL" dirty="0" smtClean="0"/>
              <a:t>Równość i niedyskryminacja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pl-PL" dirty="0" smtClean="0"/>
              <a:t>1</a:t>
            </a:r>
            <a:r>
              <a:rPr lang="pl-PL" dirty="0"/>
              <a:t>. Państwa Strony uznają, że </a:t>
            </a:r>
            <a:r>
              <a:rPr lang="pl-PL" b="1" dirty="0"/>
              <a:t>wszyscy ludzie </a:t>
            </a:r>
            <a:r>
              <a:rPr lang="pl-PL" dirty="0"/>
              <a:t>są równi wobec prawa i są uprawnieni, bez jakiejkolwiek dyskryminacji, do jednakowej ochrony prawnej i jednakowych korzyści wynikających z prawa.</a:t>
            </a:r>
          </a:p>
          <a:p>
            <a:pPr marL="0" indent="0" fontAlgn="base">
              <a:buNone/>
            </a:pPr>
            <a:r>
              <a:rPr lang="pl-PL" dirty="0"/>
              <a:t>2. Państwa Strony zakażą jakiejkolwiek dyskryminacji ze względu na niepełnosprawność i zagwarantują osobom niepełnosprawnym jednakową dla wszystkich i skuteczną ochronę przed dyskryminacją z jakichkolwiek względów.</a:t>
            </a:r>
          </a:p>
          <a:p>
            <a:pPr marL="0" indent="0" fontAlgn="base">
              <a:buNone/>
            </a:pPr>
            <a:r>
              <a:rPr lang="pl-PL" dirty="0"/>
              <a:t>3. W celu popierania równości i likwidacji dyskryminacji, Państwa Strony podejmą wszelkie odpowiednie kroki celem zapewnienia racjonalnych usprawnień.</a:t>
            </a:r>
          </a:p>
          <a:p>
            <a:pPr marL="0" indent="0" fontAlgn="base">
              <a:buNone/>
            </a:pPr>
            <a:r>
              <a:rPr lang="pl-PL" dirty="0"/>
              <a:t>4. Za dyskryminację w rozumieniu niniejszej konwencji nie będą uważane </a:t>
            </a:r>
            <a:r>
              <a:rPr lang="pl-PL" b="1" dirty="0"/>
              <a:t>szczególne środki</a:t>
            </a:r>
            <a:r>
              <a:rPr lang="pl-PL" dirty="0"/>
              <a:t>, które są niezbędne celem </a:t>
            </a:r>
            <a:r>
              <a:rPr lang="pl-PL" b="1" dirty="0"/>
              <a:t>przyśpieszenia osiągnięcia lub zagwarantowania faktycznej równości osób niepełnosprawnych</a:t>
            </a:r>
            <a:r>
              <a:rPr lang="pl-PL" dirty="0"/>
              <a:t>.</a:t>
            </a:r>
          </a:p>
          <a:p>
            <a:endParaRPr lang="pl-PL" dirty="0" smtClean="0"/>
          </a:p>
          <a:p>
            <a:r>
              <a:rPr lang="pl-PL" dirty="0"/>
              <a:t>Artykuł 6 Niepełnosprawne kobiety</a:t>
            </a:r>
          </a:p>
          <a:p>
            <a:r>
              <a:rPr lang="pl-PL" dirty="0" smtClean="0"/>
              <a:t>Artykuł </a:t>
            </a:r>
            <a:r>
              <a:rPr lang="pl-PL" dirty="0"/>
              <a:t>7 Niepełnosprawne dzieci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97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9 </a:t>
            </a:r>
            <a:br>
              <a:rPr lang="pl-PL" dirty="0" smtClean="0"/>
            </a:br>
            <a:r>
              <a:rPr lang="pl-PL" dirty="0" smtClean="0"/>
              <a:t>Dostępność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pl-PL" dirty="0" smtClean="0"/>
              <a:t>1</a:t>
            </a:r>
            <a:r>
              <a:rPr lang="pl-PL" dirty="0"/>
              <a:t>. Aby umożliwić osobom niepełnosprawnym samodzielne funkcjonowanie i pełny udział we wszystkich sferach życia, Państwa Strony podejmą odpowiednie środki w celu zapewnienia osobom niepełnosprawnym, na zasadzie równości z innymi osobami, </a:t>
            </a:r>
            <a:r>
              <a:rPr lang="pl-PL" b="1" dirty="0"/>
              <a:t>dostępu do środowiska fizycznego, środków transportu, informacji i komunikacji, w tym technologii i systemów informacyjno-komunikacyjnych, a także do innych urządzeń i usług</a:t>
            </a:r>
            <a:r>
              <a:rPr lang="pl-PL" dirty="0"/>
              <a:t>, powszechnie dostępnych lub powszechnie zapewnianych, zarówno na obszarach miejskich, jak i wiejskich. Środki te, obejmujące rozpoznanie i eliminację przeszkód i barier w zakresie dostępności, stosują się między innymi do:</a:t>
            </a:r>
          </a:p>
          <a:p>
            <a:pPr marL="0" indent="0" fontAlgn="base">
              <a:buNone/>
            </a:pPr>
            <a:r>
              <a:rPr lang="pl-PL" dirty="0"/>
              <a:t>(a) </a:t>
            </a:r>
            <a:r>
              <a:rPr lang="pl-PL" b="1" dirty="0"/>
              <a:t>budynków, dróg, transportu oraz innych urządzeń wewnętrznych i zewnętrznych, w tym szkół, mieszkań, instytucji zapewniających opiekę medyczną i miejsc pracy</a:t>
            </a:r>
            <a:r>
              <a:rPr lang="pl-PL" dirty="0"/>
              <a:t>,</a:t>
            </a:r>
          </a:p>
          <a:p>
            <a:pPr marL="0" indent="0" fontAlgn="base">
              <a:buNone/>
            </a:pPr>
            <a:r>
              <a:rPr lang="pl-PL" dirty="0"/>
              <a:t>(b) informacji, komunikacji i innych usług, w tym usług elektronicznych i służb ratowniczych.</a:t>
            </a:r>
          </a:p>
          <a:p>
            <a:pPr marL="0" indent="0" fontAlgn="base">
              <a:buNone/>
            </a:pPr>
            <a:r>
              <a:rPr lang="pl-PL" dirty="0"/>
              <a:t>2. Państwa Strony podejmą również odpowiednie środki w celu:</a:t>
            </a:r>
          </a:p>
          <a:p>
            <a:pPr marL="0" indent="0" fontAlgn="base">
              <a:buNone/>
            </a:pPr>
            <a:r>
              <a:rPr lang="pl-PL" dirty="0"/>
              <a:t>(a) opracowywania, ogłaszania i monitorowania wdrażania </a:t>
            </a:r>
            <a:r>
              <a:rPr lang="pl-PL" b="1" dirty="0"/>
              <a:t>minimalnych standardów </a:t>
            </a:r>
            <a:r>
              <a:rPr lang="pl-PL" dirty="0"/>
              <a:t>i wytycznych w sprawie dostępności urządzeń i usług ogólnie dostępnych lub powszechnie zapewnianych,</a:t>
            </a:r>
          </a:p>
          <a:p>
            <a:pPr marL="0" indent="0" fontAlgn="base">
              <a:buNone/>
            </a:pPr>
            <a:r>
              <a:rPr lang="pl-PL" dirty="0"/>
              <a:t>(b) </a:t>
            </a:r>
            <a:r>
              <a:rPr lang="pl-PL" b="1" u="sng" dirty="0"/>
              <a:t>zapewnienia, że instytucje prywatne, które oferują urządzenia i usługi ogólnie dostępne lub powszechnie zapewniane, będą brały pod uwagę wszystkie aspekty ich dostępności dla osób niepełnosprawnych</a:t>
            </a:r>
            <a:r>
              <a:rPr lang="pl-PL" b="1" u="sng" dirty="0" smtClean="0"/>
              <a:t>,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39219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9 </a:t>
            </a:r>
            <a:br>
              <a:rPr lang="pl-PL" dirty="0" smtClean="0"/>
            </a:br>
            <a:r>
              <a:rPr lang="pl-PL" dirty="0" smtClean="0"/>
              <a:t>Dostępność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pl-PL" dirty="0" smtClean="0"/>
              <a:t>(</a:t>
            </a:r>
            <a:r>
              <a:rPr lang="pl-PL" dirty="0"/>
              <a:t>c) zapewnienia szkolenia wszystkim zainteresowanym na temat dostępności dla osób niepełnosprawnych,</a:t>
            </a:r>
          </a:p>
          <a:p>
            <a:pPr marL="0" indent="0" fontAlgn="base">
              <a:buNone/>
            </a:pPr>
            <a:r>
              <a:rPr lang="pl-PL" dirty="0"/>
              <a:t>(d) </a:t>
            </a:r>
            <a:r>
              <a:rPr lang="pl-PL" b="1" dirty="0"/>
              <a:t>zapewnienia w ogólnodostępnych budynkach i innych obiektach oznakowania w alfabecie Braille’a oraz w formach łatwych do czytania i zrozumienia,</a:t>
            </a:r>
          </a:p>
          <a:p>
            <a:pPr marL="0" indent="0" fontAlgn="base">
              <a:buNone/>
            </a:pPr>
            <a:r>
              <a:rPr lang="pl-PL" dirty="0"/>
              <a:t>(e) zapewnienia różnych form pomocy i pośrednictwa ze strony innych osób lub zwierząt, w tym przewodników, lektorów i profesjonalnych tłumaczy języka migowego, w celu ułatwienia dostępu do ogólnodostępnych budynków i innych obiektów,</a:t>
            </a:r>
          </a:p>
          <a:p>
            <a:pPr marL="0" indent="0" fontAlgn="base">
              <a:buNone/>
            </a:pPr>
            <a:r>
              <a:rPr lang="pl-PL" dirty="0"/>
              <a:t>(f) popierania innych odpowiednich form pomocy i wsparcia osób niepełnosprawnych, aby zapewnić im dostęp do informacji,</a:t>
            </a:r>
          </a:p>
          <a:p>
            <a:pPr marL="0" indent="0" fontAlgn="base">
              <a:buNone/>
            </a:pPr>
            <a:r>
              <a:rPr lang="pl-PL" dirty="0"/>
              <a:t>(g) popierania dostępu osób niepełnosprawnych do nowych technologii i systemów informacyjno-komunikacyjnych, w tym do Internetu,</a:t>
            </a:r>
          </a:p>
          <a:p>
            <a:pPr marL="0" indent="0" fontAlgn="base">
              <a:buNone/>
            </a:pPr>
            <a:r>
              <a:rPr lang="pl-PL" dirty="0"/>
              <a:t>(h) popierania, od wstępnego etapu, projektowania, rozwoju, produkcji i dystrybucji dostępnych technologii i systemów informacyjno-komunikacyjnych, tak aby technologie te i systemy były dostępne po najniższych kosztach.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58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Regulacje szczegółowe Konwencji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r>
              <a:rPr lang="pl-PL" sz="3400" dirty="0"/>
              <a:t>Artykuł 10 Prawo do życia</a:t>
            </a:r>
          </a:p>
          <a:p>
            <a:r>
              <a:rPr lang="pl-PL" sz="3400" dirty="0"/>
              <a:t>Artykuł 11 Sytuacje zagrożenia i sytuacje wymagające pomocy </a:t>
            </a:r>
            <a:r>
              <a:rPr lang="pl-PL" sz="3400" dirty="0" smtClean="0"/>
              <a:t>humanitarnej</a:t>
            </a:r>
          </a:p>
          <a:p>
            <a:r>
              <a:rPr lang="pl-PL" sz="3400" dirty="0"/>
              <a:t>Artykuł 12 Równość wobec prawa</a:t>
            </a:r>
          </a:p>
          <a:p>
            <a:r>
              <a:rPr lang="pl-PL" sz="3400" dirty="0"/>
              <a:t>Artykuł 13 Dostęp do wymiaru sprawiedliwości</a:t>
            </a:r>
          </a:p>
          <a:p>
            <a:r>
              <a:rPr lang="pl-PL" sz="3400" dirty="0"/>
              <a:t>Artykuł 14 Wolność i bezpieczeństwo osobiste</a:t>
            </a:r>
          </a:p>
          <a:p>
            <a:r>
              <a:rPr lang="pl-PL" sz="3400" dirty="0"/>
              <a:t>Artykuł 15 Wolność od tortur lub okrutnego, nieludzkiego albo poniżającego traktowania lub karania</a:t>
            </a:r>
          </a:p>
          <a:p>
            <a:r>
              <a:rPr lang="pl-PL" sz="3400" dirty="0"/>
              <a:t>Artykuł 16 Wolność od wykorzystywania, przemocy i nadużyć</a:t>
            </a:r>
          </a:p>
          <a:p>
            <a:r>
              <a:rPr lang="pl-PL" sz="3400" dirty="0"/>
              <a:t>Artykuł 17 Ochrona integralności osobistej</a:t>
            </a:r>
          </a:p>
          <a:p>
            <a:r>
              <a:rPr lang="pl-PL" sz="3400" dirty="0"/>
              <a:t>Artykuł 18 Swoboda przemieszczania się i obywatelstwo</a:t>
            </a:r>
          </a:p>
          <a:p>
            <a:r>
              <a:rPr lang="pl-PL" sz="3400" dirty="0"/>
              <a:t>Artykuł 19 Prowadzenie życia samodzielnie i przy włączeniu w </a:t>
            </a:r>
            <a:r>
              <a:rPr lang="pl-PL" sz="3400" dirty="0" smtClean="0"/>
              <a:t>społeczeństwo</a:t>
            </a:r>
          </a:p>
          <a:p>
            <a:r>
              <a:rPr lang="pl-PL" sz="3400" b="1" dirty="0" smtClean="0"/>
              <a:t>Artykuł 20 Mobilność</a:t>
            </a:r>
          </a:p>
          <a:p>
            <a:r>
              <a:rPr lang="pl-PL" sz="3400" b="1" dirty="0"/>
              <a:t>Artykuł 21 Wolność wypowiadania się i wyrażania opinii oraz dostęp do </a:t>
            </a:r>
            <a:r>
              <a:rPr lang="pl-PL" sz="3400" b="1" dirty="0" smtClean="0"/>
              <a:t>informacji</a:t>
            </a:r>
          </a:p>
          <a:p>
            <a:r>
              <a:rPr lang="pl-PL" sz="3400" dirty="0"/>
              <a:t>Artykuł 22 Poszanowanie prywatności</a:t>
            </a:r>
          </a:p>
          <a:p>
            <a:r>
              <a:rPr lang="pl-PL" sz="3400" dirty="0"/>
              <a:t>Artykuł 23 Poszanowanie domu i rodziny</a:t>
            </a:r>
          </a:p>
          <a:p>
            <a:r>
              <a:rPr lang="pl-PL" sz="3400" dirty="0"/>
              <a:t>Artykuł 24 Edukacja</a:t>
            </a:r>
          </a:p>
          <a:p>
            <a:r>
              <a:rPr lang="pl-PL" sz="3400" dirty="0"/>
              <a:t>Artykuł 25 Zdrowie</a:t>
            </a:r>
          </a:p>
          <a:p>
            <a:r>
              <a:rPr lang="pl-PL" sz="3400" dirty="0"/>
              <a:t>Artykuł 26 Rehabilitacja</a:t>
            </a:r>
          </a:p>
          <a:p>
            <a:r>
              <a:rPr lang="pl-PL" sz="3400" dirty="0"/>
              <a:t>Artykuł 27 Praca i zatrudnienie</a:t>
            </a:r>
          </a:p>
          <a:p>
            <a:r>
              <a:rPr lang="pl-PL" sz="3400" dirty="0"/>
              <a:t>Artykuł 28 Odpowiednie warunki życia i ochrona socjalna</a:t>
            </a:r>
          </a:p>
          <a:p>
            <a:r>
              <a:rPr lang="pl-PL" sz="3400" dirty="0"/>
              <a:t>Artykuł 29 Udział w życiu politycznym i publicznym</a:t>
            </a:r>
          </a:p>
          <a:p>
            <a:r>
              <a:rPr lang="pl-PL" sz="3400" b="1" dirty="0"/>
              <a:t>Artykuł 30 Udział w życiu kulturalnym, rekreacji, wypoczynku i sporcie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81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0676" y="1825625"/>
            <a:ext cx="7403123" cy="4351338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A. Sobolewska, B. Wilk, </a:t>
            </a:r>
            <a:r>
              <a:rPr lang="pl-PL" i="1" u="sng" dirty="0">
                <a:hlinkClick r:id="rId2"/>
              </a:rPr>
              <a:t>Zapewnianie i finansowanie dostępności. Praktyczny poradnik dla sektora publicznego</a:t>
            </a:r>
            <a:r>
              <a:rPr lang="pl-PL" dirty="0"/>
              <a:t>, wyd. C.H. Beck 2021, ISBN 978-83-8235-187-3, ss. 199.</a:t>
            </a:r>
          </a:p>
          <a:p>
            <a:r>
              <a:rPr lang="pl-PL" dirty="0"/>
              <a:t>Praktyczne omówienie przepisów o zapewnianiu dostępności osobom ze szczególnymi potrzebami. Publikacja stanowi wykładnię przepisów ustawy z dnia 19 lipca 2019 r. o zapewnianiu dostępności osobom ze szczególnymi potrzebami Przybliża ona cele i założenia rządowych działań z zakresu wdrażania dostępności, w tym rządowy program „Dostępność Plus</a:t>
            </a:r>
            <a:r>
              <a:rPr lang="pl-PL" dirty="0" smtClean="0"/>
              <a:t>”. Dodatkowo</a:t>
            </a:r>
            <a:r>
              <a:rPr lang="pl-PL" dirty="0"/>
              <a:t>, publikacja zawiera zapisy Konwencji o prawach osób niepełnosprawnych, regulacje ustawy o dostępności cyfrowej stron internetowych i aplikacji mobilnych podmiotów publicznych oraz liczne wzory dokumentów.</a:t>
            </a:r>
          </a:p>
          <a:p>
            <a:endParaRPr lang="pl-PL" dirty="0"/>
          </a:p>
        </p:txBody>
      </p:sp>
      <p:pic>
        <p:nvPicPr>
          <p:cNvPr id="3074" name="Picture 2" descr="http://bartoszwilk.pl/wp-content/uploads/2021/03/19853-zapewnianie-i-finansowanie-dostepnosci-praktyczny-poradnik-dla-sektora-publicznego-agata-sobolews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27906"/>
            <a:ext cx="2904148" cy="457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3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20 </a:t>
            </a:r>
            <a:br>
              <a:rPr lang="pl-PL" dirty="0" smtClean="0"/>
            </a:br>
            <a:r>
              <a:rPr lang="pl-PL" dirty="0" smtClean="0"/>
              <a:t>Mobilność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pl-PL" dirty="0" smtClean="0"/>
              <a:t>Państwa </a:t>
            </a:r>
            <a:r>
              <a:rPr lang="pl-PL" dirty="0"/>
              <a:t>Strony podejmą skuteczne środki celem umożliwienia osobom niepełnosprawnym mobilności osobistej i możliwie największej samodzielności w tym zakresie, między innymi poprzez:</a:t>
            </a:r>
          </a:p>
          <a:p>
            <a:pPr marL="0" indent="0" fontAlgn="base">
              <a:buNone/>
            </a:pPr>
            <a:r>
              <a:rPr lang="pl-PL" dirty="0"/>
              <a:t>(a) </a:t>
            </a:r>
            <a:r>
              <a:rPr lang="pl-PL" b="1" dirty="0"/>
              <a:t>ułatwianie mobilności osób niepełnosprawnych</a:t>
            </a:r>
            <a:r>
              <a:rPr lang="pl-PL" dirty="0"/>
              <a:t>, w sposób i w czasie przez nie wybranym i po przystępnej cenie,</a:t>
            </a:r>
          </a:p>
          <a:p>
            <a:pPr marL="0" indent="0" fontAlgn="base">
              <a:buNone/>
            </a:pPr>
            <a:r>
              <a:rPr lang="pl-PL" dirty="0"/>
              <a:t>(b) ułatwianie osobom niepełnosprawnym dostępu do wysokiej jakości przedmiotów wspierających poruszanie się, urządzeń i technologii wspomagających oraz do pomocy i pośrednictwa ze strony innych osób lub zwierząt, w tym poprzez ich udostępnianie po przystępnej cenie,</a:t>
            </a:r>
          </a:p>
          <a:p>
            <a:pPr marL="0" indent="0" fontAlgn="base">
              <a:buNone/>
            </a:pPr>
            <a:r>
              <a:rPr lang="pl-PL" dirty="0"/>
              <a:t>(c) zapewnianie osobom niepełnosprawnym i wyspecjalizowanemu personelowi pracującemu z osobami niepełnosprawnymi szkolenia w zakresie umiejętności poruszania się,</a:t>
            </a:r>
          </a:p>
          <a:p>
            <a:pPr marL="0" indent="0" fontAlgn="base">
              <a:buNone/>
            </a:pPr>
            <a:r>
              <a:rPr lang="pl-PL" dirty="0"/>
              <a:t>(d) zachęcanie jednostek wytwarzających przedmioty wspierające poruszanie się, urządzenia i technologie wspomagające, do uwzględniania wszystkich aspektów mobilności osób niepełnosprawnych.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85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Artykuł 21 </a:t>
            </a:r>
            <a:br>
              <a:rPr lang="pl-PL" dirty="0" smtClean="0"/>
            </a:br>
            <a:r>
              <a:rPr lang="pl-PL" dirty="0" smtClean="0"/>
              <a:t>Wolność wypowiadania się i wyrażania opinii oraz dostęp do informacji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2067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pl-PL" dirty="0" smtClean="0"/>
              <a:t>Państwa </a:t>
            </a:r>
            <a:r>
              <a:rPr lang="pl-PL" dirty="0"/>
              <a:t>Strony podejmą wszelkie odpowiednie środki, aby osoby niepełnosprawne mogły korzystać z prawa do wolności wypowiadania się i wyrażania opinii, w tym wolności poszukiwania, otrzymywania i rozpowszechniania informacji i poglądów, na zasadzie równości z innymi osobami i poprzez wszelkie formy komunikacji, według ich wyboru, zgodnie z definicją zawartą w art. 2 niniejszej konwencji, między innymi poprzez:</a:t>
            </a:r>
          </a:p>
          <a:p>
            <a:pPr marL="0" indent="0" fontAlgn="base">
              <a:buNone/>
            </a:pPr>
            <a:r>
              <a:rPr lang="pl-PL" dirty="0"/>
              <a:t>(a) </a:t>
            </a:r>
            <a:r>
              <a:rPr lang="pl-PL" b="1" dirty="0"/>
              <a:t>dostarczanie osobom niepełnosprawnym informacji przeznaczonych dla ogółu społeczeństwa, w dostępnych dla nich formach i technologiach, odpowiednio do różnych rodzajów niepełnosprawności, na czas i bez dodatkowych kosztów,</a:t>
            </a:r>
          </a:p>
          <a:p>
            <a:pPr marL="0" indent="0" fontAlgn="base">
              <a:buNone/>
            </a:pPr>
            <a:r>
              <a:rPr lang="pl-PL" dirty="0"/>
              <a:t>(b) akceptowanie i ułatwianie korzystania przez osoby niepełnosprawne w sprawach urzędowych z języków migowych, alfabetu Braille'a, komunikacji </a:t>
            </a:r>
            <a:r>
              <a:rPr lang="pl-PL" dirty="0" smtClean="0"/>
              <a:t>rozszerzonej </a:t>
            </a:r>
            <a:r>
              <a:rPr lang="pl-PL" dirty="0"/>
              <a:t>(augmentatywnej) i alternatywnej oraz wszelkich innych dostępnych środków, sposobów i form komunikowania się przez osoby niepełnosprawne, według ich wyboru,</a:t>
            </a:r>
          </a:p>
          <a:p>
            <a:pPr marL="0" indent="0" fontAlgn="base">
              <a:buNone/>
            </a:pPr>
            <a:r>
              <a:rPr lang="pl-PL" dirty="0"/>
              <a:t>(c) nakłanianie instytucji prywatnych, które świadczą usługi dla ogółu społeczeństwa, w tym przez Internet, do dostarczania informacji i usług w formie dostępnej i użytecznej dla osób niepełnosprawnych,</a:t>
            </a:r>
          </a:p>
          <a:p>
            <a:pPr marL="0" indent="0" fontAlgn="base">
              <a:buNone/>
            </a:pPr>
            <a:r>
              <a:rPr lang="pl-PL" dirty="0"/>
              <a:t>(d) zachęcanie środków masowego przekazu, w tym dostawców informacji przez Internet, do zapewnienia, by ich usługi były dostępne dla osób niepełnosprawnych,</a:t>
            </a:r>
          </a:p>
          <a:p>
            <a:pPr marL="0" indent="0" fontAlgn="base">
              <a:buNone/>
            </a:pPr>
            <a:r>
              <a:rPr lang="pl-PL" dirty="0"/>
              <a:t>(e) uznanie i popieranie korzystania z języków migowych.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62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Artykuł 30. Udział w życiu kulturalnym, rekreacji, wypoczynku i sporcie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fontAlgn="base"/>
            <a:r>
              <a:rPr lang="pl-PL" dirty="0" smtClean="0"/>
              <a:t>1</a:t>
            </a:r>
            <a:r>
              <a:rPr lang="pl-PL" dirty="0"/>
              <a:t>. Państwa Strony uznają prawo osób niepełnosprawnych do udziału, na zasadzie równości z innymi osobami, w życiu kulturalnym i podejmą wszelkie odpowiednie środki w celu zapewnienia, że osoby niepełnosprawne:</a:t>
            </a:r>
          </a:p>
          <a:p>
            <a:pPr fontAlgn="base"/>
            <a:r>
              <a:rPr lang="pl-PL" dirty="0"/>
              <a:t>(a) będą miały dostęp do materiałów </a:t>
            </a:r>
            <a:r>
              <a:rPr lang="pl-PL" b="1" dirty="0"/>
              <a:t>w dziedzinie kultury w dostępnych dla nich formach,</a:t>
            </a:r>
          </a:p>
          <a:p>
            <a:pPr fontAlgn="base"/>
            <a:r>
              <a:rPr lang="pl-PL" dirty="0"/>
              <a:t>(b) będą miały dostęp do programów telewizyjnych, filmów, teatru i innego rodzaju działalności kulturalnej, w dostępnych dla nich formach,</a:t>
            </a:r>
          </a:p>
          <a:p>
            <a:pPr fontAlgn="base"/>
            <a:r>
              <a:rPr lang="pl-PL" dirty="0"/>
              <a:t>(c) będą miały dostęp do </a:t>
            </a:r>
            <a:r>
              <a:rPr lang="pl-PL" b="1" dirty="0"/>
              <a:t>miejsc działalności kulturalnej lub usług z nią związanych, takich jak teatry, muzea, kina, biblioteki i usługi turystyczne oraz, w miarę możliwości, będą miały dostęp do zabytków i miejsc ważnych dla kultury narodowej</a:t>
            </a:r>
            <a:r>
              <a:rPr lang="pl-PL" dirty="0"/>
              <a:t>.</a:t>
            </a:r>
          </a:p>
          <a:p>
            <a:pPr fontAlgn="base"/>
            <a:r>
              <a:rPr lang="pl-PL" dirty="0" smtClean="0"/>
              <a:t>(…)</a:t>
            </a:r>
            <a:endParaRPr lang="pl-PL" dirty="0"/>
          </a:p>
          <a:p>
            <a:pPr fontAlgn="base"/>
            <a:r>
              <a:rPr lang="pl-PL" dirty="0"/>
              <a:t>5. W celu umożliwienia osobom niepełnosprawnym udziału, na zasadzie równości z innymi osobami, w działalności rekreacyjnej, wypoczynkowej i sportowej, Państwa Strony podejmą odpowiednie środki w celu:</a:t>
            </a:r>
          </a:p>
          <a:p>
            <a:pPr fontAlgn="base"/>
            <a:r>
              <a:rPr lang="pl-PL" dirty="0"/>
              <a:t>(a) zachęcania osób niepełnosprawnych do udziału, w możliwie najszerszym zakresie, w powszechnej działalności sportowej na wszystkich poziomach i popierania tego udziału,</a:t>
            </a:r>
          </a:p>
          <a:p>
            <a:pPr fontAlgn="base"/>
            <a:r>
              <a:rPr lang="pl-PL" dirty="0"/>
              <a:t>(b) zapewnienia osobom niepełnosprawnym możliwości organizacji i rozwoju działalności sportowej i rekreacyjnej uwzględniającej niepełnosprawność oraz możliwości udziału w takiej działalności i, w tym celu, zachęcania do zapewniania, na zasadzie równości z innymi osobami, odpowiedniego instruktażu, szkolenia i zasobów,</a:t>
            </a:r>
          </a:p>
          <a:p>
            <a:pPr fontAlgn="base"/>
            <a:r>
              <a:rPr lang="pl-PL" dirty="0"/>
              <a:t>(c) zapewnienia osobom niepełnosprawnym </a:t>
            </a:r>
            <a:r>
              <a:rPr lang="pl-PL" b="1" dirty="0"/>
              <a:t>dostępu do miejsc uprawiania sportu, rekreacji i turystyki,</a:t>
            </a:r>
          </a:p>
          <a:p>
            <a:pPr fontAlgn="base"/>
            <a:r>
              <a:rPr lang="pl-PL" dirty="0"/>
              <a:t>(d) zapewnienia dzieciom niepełnosprawnym dostępu, na zasadzie równości z innymi dziećmi, do udziału w zabawie, rekreacji i wypoczynku oraz działalności sportowej, włączając taką działalność w ramy systemu szkolnego,</a:t>
            </a:r>
          </a:p>
          <a:p>
            <a:pPr fontAlgn="base"/>
            <a:r>
              <a:rPr lang="pl-PL" dirty="0"/>
              <a:t>e) zapewnienia osobom niepełnosprawnym dostępu do usług świadczonych przez organizatorów działalności w zakresie rekreacji, turystyki, wypoczynku i sportu.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58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Dyrektywa Parlamentu Europejskiego i Rady (UE) 2019/882 z dnia 17 kwietnia 2019 r. w sprawie wymogów dostępności produktów i </a:t>
            </a:r>
            <a:r>
              <a:rPr lang="pl-PL" dirty="0" smtClean="0"/>
              <a:t>usług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838200" y="229454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Celem niniejszej dyrektywy jest przyczynienie się do właściwego </a:t>
            </a:r>
            <a:r>
              <a:rPr lang="pl-PL" b="1" dirty="0" smtClean="0"/>
              <a:t>funkcjonowania rynku wewnętrznego </a:t>
            </a:r>
            <a:r>
              <a:rPr lang="pl-PL" dirty="0" smtClean="0"/>
              <a:t>w drodze zbliżenia przepisów ustawowych, wykonawczych i administracyjnych państw członkowskich w odniesieniu do wymogów dostępności niektórych produktów i usług, w szczególności poprzez wyeliminowanie i zapobieganie powstawaniu barier dla swobodnego przepływu niektórych dostępnych produktów i usług, które wynikają z rozbieżnych wymogów dostępności w poszczególnych państwach członkowskich. Zwiększyłoby to podaż na rynku wewnętrznym dostępnych produktów i usług, a także poprawiło dostępność stosownych informacji. </a:t>
            </a:r>
          </a:p>
          <a:p>
            <a:pPr marL="0" indent="0">
              <a:buNone/>
            </a:pPr>
            <a:r>
              <a:rPr lang="pl-PL" dirty="0" smtClean="0"/>
              <a:t>(3) Niniejsza dyrektywa definiuje osoby z niepełnosprawnościami zgodnie z Konwencją ONZ o prawach osób niepełnosprawnych przyjętą w dniu 13 grudnia 2006 r., której Unia jest stroną od dnia 21 stycznia 2011 r. i którą ratyfikowały wszystkie państwa członkowskie. (…) Niniejsza dyrektywa promuje </a:t>
            </a:r>
            <a:r>
              <a:rPr lang="pl-PL" b="1" dirty="0" smtClean="0"/>
              <a:t>pełny i skuteczny udział w życiu społecznym na równych prawach poprzez poprawę dostępu do powszechnie używanych produktów i usług</a:t>
            </a:r>
            <a:r>
              <a:rPr lang="pl-PL" dirty="0" smtClean="0"/>
              <a:t>, które z uwagi na swój pierwotny projekt lub późniejsze dostosowanie zaspokajają szczególne potrzeby osób z niepełnosprawnościami.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2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2 </a:t>
            </a:r>
            <a:br>
              <a:rPr lang="pl-PL" dirty="0" smtClean="0"/>
            </a:br>
            <a:r>
              <a:rPr lang="pl-PL" dirty="0" smtClean="0"/>
              <a:t>Zakres stosowania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1.   Niniejsza dyrektywa ma zastosowanie do następujących produktów wprowadzanych do obrotu po dniu </a:t>
            </a:r>
            <a:r>
              <a:rPr lang="pl-PL" b="1" dirty="0" smtClean="0"/>
              <a:t>28 czerwca 2025 r</a:t>
            </a:r>
            <a:r>
              <a:rPr lang="pl-PL" dirty="0" smtClean="0"/>
              <a:t>.: </a:t>
            </a:r>
          </a:p>
          <a:p>
            <a:pPr marL="0" indent="0">
              <a:buNone/>
            </a:pPr>
            <a:r>
              <a:rPr lang="pl-PL" dirty="0" smtClean="0"/>
              <a:t>a) systemy sprzętu komputerowego ogólnego przeznaczenia i systemy operacyjne do nich; </a:t>
            </a:r>
          </a:p>
          <a:p>
            <a:pPr marL="0" indent="0">
              <a:buNone/>
            </a:pPr>
            <a:r>
              <a:rPr lang="pl-PL" dirty="0" smtClean="0"/>
              <a:t>b) następujące terminale samoobsługowe: </a:t>
            </a:r>
          </a:p>
          <a:p>
            <a:pPr marL="0" indent="0">
              <a:buNone/>
            </a:pPr>
            <a:r>
              <a:rPr lang="pl-PL" dirty="0" smtClean="0"/>
              <a:t>(i) terminale płatnicze; </a:t>
            </a:r>
          </a:p>
          <a:p>
            <a:pPr marL="0" indent="0">
              <a:buNone/>
            </a:pPr>
            <a:r>
              <a:rPr lang="pl-PL" dirty="0" smtClean="0"/>
              <a:t>(ii) następujące terminale samoobsługowe przeznaczone do świadczenia usług objętych zakresem stosowania niniejszej dyrektywy: </a:t>
            </a:r>
          </a:p>
          <a:p>
            <a:pPr marL="0" indent="0">
              <a:buNone/>
            </a:pPr>
            <a:r>
              <a:rPr lang="pl-PL" dirty="0" smtClean="0"/>
              <a:t>— bankomaty, </a:t>
            </a:r>
          </a:p>
          <a:p>
            <a:pPr marL="0" indent="0">
              <a:buNone/>
            </a:pPr>
            <a:r>
              <a:rPr lang="pl-PL" dirty="0" smtClean="0"/>
              <a:t>— automaty biletowe, </a:t>
            </a:r>
          </a:p>
          <a:p>
            <a:pPr marL="0" indent="0">
              <a:buNone/>
            </a:pPr>
            <a:r>
              <a:rPr lang="pl-PL" dirty="0" smtClean="0"/>
              <a:t>— urządzenia do odprawy samoobsługowej, </a:t>
            </a:r>
          </a:p>
          <a:p>
            <a:pPr marL="0" indent="0">
              <a:buNone/>
            </a:pPr>
            <a:r>
              <a:rPr lang="pl-PL" dirty="0" smtClean="0"/>
              <a:t>— interaktywne terminale samoobsługowe udzielające informacji, z wyjątkiem terminali instalowanych jako zintegrowane części pojazdów, statków powietrznych, statków wodnych lub taboru kolejowego;</a:t>
            </a:r>
          </a:p>
          <a:p>
            <a:pPr marL="0" indent="0">
              <a:buNone/>
            </a:pPr>
            <a:r>
              <a:rPr lang="pl-PL" dirty="0" smtClean="0"/>
              <a:t>c) konsumenckie urządzenia końcowe z interaktywnymi zdolnościami obliczeniowymi wykorzystywane na potrzeby usług łączności elektronicznej; </a:t>
            </a:r>
          </a:p>
          <a:p>
            <a:pPr marL="0" indent="0">
              <a:buNone/>
            </a:pPr>
            <a:r>
              <a:rPr lang="pl-PL" dirty="0" smtClean="0"/>
              <a:t>d) konsumenckie urządzenia końcowe mające interaktywne zdolności obliczeniowe, służące do korzystania z audiowizualnych usług medialnych; oraz </a:t>
            </a:r>
          </a:p>
          <a:p>
            <a:pPr marL="0" indent="0">
              <a:buNone/>
            </a:pPr>
            <a:r>
              <a:rPr lang="pl-PL" dirty="0" smtClean="0"/>
              <a:t>e) czytniki książek elektronicznych.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07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2 </a:t>
            </a:r>
            <a:br>
              <a:rPr lang="pl-PL" dirty="0" smtClean="0"/>
            </a:br>
            <a:r>
              <a:rPr lang="pl-PL" dirty="0" smtClean="0"/>
              <a:t>Zakres stosowania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Bez uszczerbku dla art. 32 niniejsza dyrektywa ma zastosowanie do następujących </a:t>
            </a:r>
            <a:r>
              <a:rPr lang="pl-PL" b="1" dirty="0" smtClean="0"/>
              <a:t>usług świadczonych na rzecz konsumentów</a:t>
            </a:r>
            <a:r>
              <a:rPr lang="pl-PL" dirty="0" smtClean="0"/>
              <a:t> po dniu 28 czerwca 2025 r.: </a:t>
            </a:r>
          </a:p>
          <a:p>
            <a:pPr marL="0" indent="0">
              <a:buNone/>
            </a:pPr>
            <a:r>
              <a:rPr lang="pl-PL" dirty="0" smtClean="0"/>
              <a:t>a) usługi łączności elektronicznej, z wyjątkiem usług transmisji wykorzystywanych do świadczenia usług łączności maszyna–maszyna; </a:t>
            </a:r>
          </a:p>
          <a:p>
            <a:pPr marL="0" indent="0">
              <a:buNone/>
            </a:pPr>
            <a:r>
              <a:rPr lang="pl-PL" dirty="0" smtClean="0"/>
              <a:t>b) usługi umożliwiające dostęp do audiowizualnych usług medialnych; </a:t>
            </a:r>
          </a:p>
          <a:p>
            <a:pPr marL="0" indent="0">
              <a:buNone/>
            </a:pPr>
            <a:r>
              <a:rPr lang="pl-PL" dirty="0" smtClean="0"/>
              <a:t>c) następujące elementy usług lotniczego, autobusowego, kolejowego i wodnego transportu pasażerskiego, z wyjątkiem przewozów miejskich i podmiejskich i przewozów regionalnych, do których zastosowanie mają wyłącznie elementy ujęte w </a:t>
            </a:r>
            <a:r>
              <a:rPr lang="pl-PL" dirty="0" err="1" smtClean="0"/>
              <a:t>ppkt</a:t>
            </a:r>
            <a:r>
              <a:rPr lang="pl-PL" dirty="0" smtClean="0"/>
              <a:t> (v): </a:t>
            </a:r>
          </a:p>
          <a:p>
            <a:pPr marL="0" indent="0">
              <a:buNone/>
            </a:pPr>
            <a:r>
              <a:rPr lang="pl-PL" dirty="0" smtClean="0"/>
              <a:t>(i) strony internetowe; </a:t>
            </a:r>
          </a:p>
          <a:p>
            <a:pPr marL="0" indent="0">
              <a:buNone/>
            </a:pPr>
            <a:r>
              <a:rPr lang="pl-PL" dirty="0" smtClean="0"/>
              <a:t>(ii) usługi oparte na urządzeniach mobilnych, w tym aplikacje mobilne; </a:t>
            </a:r>
          </a:p>
          <a:p>
            <a:pPr marL="0" indent="0">
              <a:buNone/>
            </a:pPr>
            <a:r>
              <a:rPr lang="pl-PL" dirty="0" smtClean="0"/>
              <a:t>(iii) bilety elektroniczne i usługi elektronicznych systemów sprzedaży biletów; </a:t>
            </a:r>
          </a:p>
          <a:p>
            <a:pPr marL="0" indent="0">
              <a:buNone/>
            </a:pPr>
            <a:r>
              <a:rPr lang="pl-PL" dirty="0" smtClean="0"/>
              <a:t>(iv) dostarczanie informacji o usługach transportu, w tym informacji o podróży w czasie rzeczywistym; w odniesieniu do ekranów informacyjnych ograniczone jest ono do interaktywnych ekranów znajdujących się na terytorium Unii; oraz</a:t>
            </a:r>
          </a:p>
          <a:p>
            <a:pPr marL="0" indent="0">
              <a:buNone/>
            </a:pPr>
            <a:r>
              <a:rPr lang="pl-PL" dirty="0" smtClean="0"/>
              <a:t>(v) interaktywne terminale samoobsługowe znajdujące się na terytorium Unii, z wyjątkiem tych instalowanych jako zintegrowane części pojazdów, statków powietrznych, statków wodnych i taboru, wykorzystywane do świadczenia wszelkich części takich usług transportu pasażerskiego; </a:t>
            </a:r>
          </a:p>
          <a:p>
            <a:pPr marL="0" indent="0">
              <a:buNone/>
            </a:pPr>
            <a:r>
              <a:rPr lang="pl-PL" dirty="0" smtClean="0"/>
              <a:t>d) usługi bankowości detalicznej; </a:t>
            </a:r>
          </a:p>
          <a:p>
            <a:pPr marL="0" indent="0">
              <a:buNone/>
            </a:pPr>
            <a:r>
              <a:rPr lang="pl-PL" dirty="0" smtClean="0"/>
              <a:t>e) książki elektroniczne i ich specjalistyczne oprogramowanie; oraz </a:t>
            </a:r>
          </a:p>
          <a:p>
            <a:pPr marL="0" indent="0">
              <a:buNone/>
            </a:pPr>
            <a:r>
              <a:rPr lang="pl-PL" dirty="0" smtClean="0"/>
              <a:t>f) usługi handlu elektronicznego.</a:t>
            </a:r>
          </a:p>
          <a:p>
            <a:r>
              <a:rPr lang="pl-PL" b="1" u="sng" dirty="0" smtClean="0">
                <a:solidFill>
                  <a:srgbClr val="00B050"/>
                </a:solidFill>
              </a:rPr>
              <a:t>PRZYKŁADOWE WYMOGI</a:t>
            </a:r>
            <a:endParaRPr lang="pl-PL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/>
          <a:srcRect l="35714" t="12475" r="33810" b="17048"/>
          <a:stretch/>
        </p:blipFill>
        <p:spPr>
          <a:xfrm>
            <a:off x="4114800" y="663326"/>
            <a:ext cx="3943350" cy="56993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543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Ustawa z dnia 19 lipca 2019 r. o zapewnianiu dostępności osobom ze szczególnymi potrzebami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 smtClean="0"/>
              <a:t>Art. 2. Użyte w ustawie określenia oznaczają:</a:t>
            </a:r>
          </a:p>
          <a:p>
            <a:r>
              <a:rPr lang="pl-PL" dirty="0" smtClean="0"/>
              <a:t>bariera – </a:t>
            </a:r>
            <a:r>
              <a:rPr lang="pl-PL" b="1" dirty="0" smtClean="0"/>
              <a:t>przeszkodę lub ograniczenie architektoniczne, cyfrowe lub informacyjno-komunikacyjne</a:t>
            </a:r>
            <a:r>
              <a:rPr lang="pl-PL" dirty="0" smtClean="0"/>
              <a:t>, które uniemożliwia lub utrudnia osobom ze szczególnymi potrzebami udział w różnych sferach życia na zasadzie równości z innymi osobami; </a:t>
            </a:r>
          </a:p>
          <a:p>
            <a:r>
              <a:rPr lang="pl-PL" dirty="0" smtClean="0"/>
              <a:t>dostępność – dostępność architektoniczną, cyfrową oraz informacyjno- -komunikacyjną, </a:t>
            </a:r>
            <a:r>
              <a:rPr lang="pl-PL" b="1" dirty="0" smtClean="0"/>
              <a:t>co najmniej w zakresie określonym przez minimalne wymagania, o których mowa w art. 6, będącą wynikiem uwzględnienia uniwersalnego projektowania albo zastosowania racjonalnego usprawnienia</a:t>
            </a:r>
            <a:r>
              <a:rPr lang="pl-PL" dirty="0" smtClean="0"/>
              <a:t>; </a:t>
            </a:r>
          </a:p>
          <a:p>
            <a:r>
              <a:rPr lang="pl-PL" dirty="0" smtClean="0"/>
              <a:t>osoba ze szczególnymi potrzebami – osobę, która ze względu na swoje cechy zewnętrzne lub wewnętrzne, albo ze względu na okoliczności, w których się znajduje, musi podjąć dodatkowe działania lub zastosować dodatkowe środki w celu przezwyciężenia bariery, aby uczestniczyć w różnych sferach życia na zasadzie równości z innymi osobami;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34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12819"/>
              </p:ext>
            </p:extLst>
          </p:nvPr>
        </p:nvGraphicFramePr>
        <p:xfrm>
          <a:off x="427893" y="735380"/>
          <a:ext cx="4929554" cy="3719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632569"/>
              </p:ext>
            </p:extLst>
          </p:nvPr>
        </p:nvGraphicFramePr>
        <p:xfrm>
          <a:off x="4032738" y="1559169"/>
          <a:ext cx="7889631" cy="5462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229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Art. 2</a:t>
            </a:r>
            <a:br>
              <a:rPr lang="pl-PL" dirty="0" smtClean="0"/>
            </a:br>
            <a:r>
              <a:rPr lang="pl-PL" dirty="0" smtClean="0"/>
              <a:t>ustawa o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uniwersalne projektowanie – uniwersalne projektowanie, o którym mowa w art. 2 Konwencji o prawach osób niepełnosprawnych, sporządzonej w Nowym Jorku dnia 13 grudnia 2006 r., uwzględniane w szczególności w celu spełnienia minimalnych wymagań, o których mowa w art. 6, dla zapewnienia dostępności osobom ze szczególnymi potrzebami; </a:t>
            </a:r>
          </a:p>
          <a:p>
            <a:r>
              <a:rPr lang="pl-PL" dirty="0" smtClean="0"/>
              <a:t>racjonalne usprawnienie – racjonalne usprawnienie, o którym mowa w </a:t>
            </a:r>
            <a:r>
              <a:rPr lang="pl-PL" b="1" dirty="0" smtClean="0"/>
              <a:t>art. 2 Konwencji</a:t>
            </a:r>
            <a:r>
              <a:rPr lang="pl-PL" dirty="0" smtClean="0"/>
              <a:t>, stosowane w szczególności w celu spełnienia minimalnych wymagań, o których mowa w art. 6, dla zapewnienia dostępności osobom ze szczególnymi potrzebami.</a:t>
            </a:r>
          </a:p>
          <a:p>
            <a:pPr marL="457200" lvl="1" indent="0">
              <a:buNone/>
            </a:pPr>
            <a:r>
              <a:rPr lang="pl-PL" dirty="0" smtClean="0">
                <a:sym typeface="Wingdings" panose="05000000000000000000" pitchFamily="2" charset="2"/>
              </a:rPr>
              <a:t> </a:t>
            </a:r>
            <a:r>
              <a:rPr lang="pl-PL" dirty="0" smtClean="0"/>
              <a:t>konieczne i odpowiednie zmiany i dostosowania, nie nakładające </a:t>
            </a:r>
            <a:r>
              <a:rPr lang="pl-PL" b="1" dirty="0" smtClean="0"/>
              <a:t>nieproporcjonalnego lub nadmiernego obciążenia</a:t>
            </a:r>
            <a:r>
              <a:rPr lang="pl-PL" dirty="0" smtClean="0"/>
              <a:t>, jeśli jest to potrzebne w konkretnym przypadku, w celu zapewnienia osobom niepełnosprawnym możliwości korzystania z wszelkich praw człowieka i podstawowych wolności oraz ich wykonywania na zasadzie równości z innymi osobami.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9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Dostępne czwartki | Terminy </a:t>
            </a:r>
            <a:r>
              <a:rPr lang="pl-PL" dirty="0" err="1" smtClean="0"/>
              <a:t>webinarów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 smtClean="0"/>
              <a:t>24 </a:t>
            </a:r>
            <a:r>
              <a:rPr lang="pl-PL" dirty="0"/>
              <a:t>czerwca godzina 17.00 – dostępność architektoniczna,</a:t>
            </a:r>
          </a:p>
          <a:p>
            <a:pPr fontAlgn="base"/>
            <a:r>
              <a:rPr lang="pl-PL" dirty="0"/>
              <a:t>1 lipca godzina 17.00 – dostępność informacyjno-komunikacyjna,</a:t>
            </a:r>
          </a:p>
          <a:p>
            <a:pPr fontAlgn="base"/>
            <a:r>
              <a:rPr lang="pl-PL" dirty="0"/>
              <a:t>8 lipca godzina 17.00 – dostępność cyfrowa,</a:t>
            </a:r>
          </a:p>
          <a:p>
            <a:pPr fontAlgn="base"/>
            <a:r>
              <a:rPr lang="pl-PL" dirty="0"/>
              <a:t>15 lipca godzina 17.00 – alternatywne formy zapewnienia dostępności, projektowanie uniwersalne.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4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Zakres obowiązywania </a:t>
            </a:r>
            <a:br>
              <a:rPr lang="pl-PL" dirty="0" smtClean="0"/>
            </a:br>
            <a:r>
              <a:rPr lang="pl-PL" dirty="0" smtClean="0"/>
              <a:t>ustawy o zapewnianiu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W zakresie określonym ustawą zapewnienie dostępności osobom ze szczególnymi potrzebami jest obowiązkiem: </a:t>
            </a:r>
          </a:p>
          <a:p>
            <a:pPr marL="514350" indent="-514350">
              <a:buAutoNum type="arabicParenR"/>
            </a:pPr>
            <a:r>
              <a:rPr lang="pl-PL" dirty="0" smtClean="0"/>
              <a:t>jednostek sektora finansów publicznych w rozumieniu art. 9 ustawy z dnia 27 sierpnia 2009 r. o finansach publicznych, </a:t>
            </a:r>
          </a:p>
          <a:p>
            <a:pPr marL="514350" indent="-514350">
              <a:buAutoNum type="arabicParenR"/>
            </a:pPr>
            <a:r>
              <a:rPr lang="pl-PL" dirty="0" smtClean="0"/>
              <a:t>innych, niż określone w pkt 1, państwowych jednostek organizacyjnych nieposiadających osobowości prawnej, </a:t>
            </a:r>
          </a:p>
          <a:p>
            <a:pPr marL="514350" indent="-514350">
              <a:buAutoNum type="arabicParenR"/>
            </a:pPr>
            <a:r>
              <a:rPr lang="pl-PL" dirty="0" smtClean="0"/>
              <a:t>innych, niż określone w pkt 1, osób prawnych, utworzonych w szczególnym celu zaspokajania potrzeb o charakterze powszechnym niemających charakteru przemysłowego ani handlowego, jeżeli podmioty, o których mowa w tym przepisie oraz w pkt 1 i 2, pojedynczo lub wspólnie, bezpośrednio lub pośrednio przez inny podmiot: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finansują je w ponad 50% </a:t>
            </a:r>
            <a:r>
              <a:rPr lang="pl-PL" b="1" dirty="0" smtClean="0"/>
              <a:t>lub</a:t>
            </a:r>
            <a:r>
              <a:rPr lang="pl-PL" dirty="0" smtClean="0"/>
              <a:t>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posiadają ponad połowę udziałów albo akcji, </a:t>
            </a:r>
            <a:r>
              <a:rPr lang="pl-PL" b="1" dirty="0" smtClean="0"/>
              <a:t>lub</a:t>
            </a:r>
            <a:r>
              <a:rPr lang="pl-PL" dirty="0" smtClean="0"/>
              <a:t>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sprawują nadzór nad organem zarządzającym, </a:t>
            </a:r>
            <a:r>
              <a:rPr lang="pl-PL" b="1" dirty="0" smtClean="0"/>
              <a:t>lub</a:t>
            </a:r>
            <a:r>
              <a:rPr lang="pl-PL" dirty="0" smtClean="0"/>
              <a:t>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mają prawo do powoływania ponad połowy składu organu nadzorczego lub zarządzającego, </a:t>
            </a:r>
          </a:p>
          <a:p>
            <a:pPr marL="0" indent="0">
              <a:buNone/>
            </a:pPr>
            <a:r>
              <a:rPr lang="pl-PL" dirty="0" smtClean="0"/>
              <a:t>4) związków podmiotów, o których mowa w pkt 1 i 2, lub podmiotów, o których mowa w pkt 3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– </a:t>
            </a:r>
            <a:r>
              <a:rPr lang="pl-PL" b="1" dirty="0" smtClean="0"/>
              <a:t>zwanych dalej „podmiotami publicznymi”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303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podmiotu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Podmiot publiczny zapewnia dostępność osobom ze szczególnymi potrzebami </a:t>
            </a:r>
            <a:r>
              <a:rPr lang="pl-PL" b="1" dirty="0" smtClean="0"/>
              <a:t>przez stosowanie uniwersalnego projektowania lub racjonalnych usprawnień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Podmiot publiczny w ramach zapewniania dostępności osobom ze szczególnymi potrzebami podejmuje także działania mające na celu:</a:t>
            </a:r>
          </a:p>
          <a:p>
            <a:pPr marL="0" indent="0">
              <a:buNone/>
            </a:pPr>
            <a:r>
              <a:rPr lang="pl-PL" dirty="0" smtClean="0"/>
              <a:t>1) uwzględnianie ich potrzeb w planowanej i prowadzonej przez ten podmiot działalności; </a:t>
            </a:r>
          </a:p>
          <a:p>
            <a:pPr marL="0" indent="0">
              <a:buNone/>
            </a:pPr>
            <a:r>
              <a:rPr lang="pl-PL" dirty="0" smtClean="0"/>
              <a:t>2) usuwanie barier, a także zapobieganie ich powstawaniu. </a:t>
            </a:r>
          </a:p>
        </p:txBody>
      </p:sp>
    </p:spTree>
    <p:extLst>
      <p:ext uri="{BB962C8B-B14F-4D97-AF65-F5344CB8AC3E}">
        <p14:creationId xmlns:p14="http://schemas.microsoft.com/office/powerpoint/2010/main" val="31922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Obowiązki podmiotu publicznego – zlecanie zadań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W przypadku zlecania lub powierzania, na podstawie umowy, </a:t>
            </a:r>
            <a:r>
              <a:rPr lang="pl-PL" b="1" dirty="0" smtClean="0"/>
              <a:t>realizacji zadań publicznych finansowanych z udziałem środków publicznych lub udzielania zamówień publicznych</a:t>
            </a:r>
            <a:r>
              <a:rPr lang="pl-PL" dirty="0" smtClean="0"/>
              <a:t> podmiotom innym niż podmioty publiczne, podmiot publiczny jest obowiązany do </a:t>
            </a:r>
            <a:r>
              <a:rPr lang="pl-PL" b="1" dirty="0" smtClean="0"/>
              <a:t>określenia </a:t>
            </a:r>
            <a:r>
              <a:rPr lang="pl-PL" b="1" u="sng" dirty="0" smtClean="0"/>
              <a:t>w treści umowy </a:t>
            </a:r>
            <a:r>
              <a:rPr lang="pl-PL" dirty="0" smtClean="0"/>
              <a:t>warunków służących zapewnieniu dostępności osobom ze szczególnymi potrzebami w zakresie tych zadań publicznych lub zamówień publicznych, z uwzględnieniem minimalnych wymagań, o których mowa w art. 6. </a:t>
            </a:r>
          </a:p>
          <a:p>
            <a:pPr marL="0" indent="0">
              <a:buNone/>
            </a:pPr>
            <a:r>
              <a:rPr lang="pl-PL" dirty="0" smtClean="0"/>
              <a:t> Zapewnienie dostępności osobom ze szczególnymi potrzebami w ramach umowy, o której mowa w ust. 3 </a:t>
            </a:r>
            <a:r>
              <a:rPr lang="pl-PL" b="1" dirty="0" smtClean="0"/>
              <a:t>(powyżej),</a:t>
            </a:r>
            <a:r>
              <a:rPr lang="pl-PL" dirty="0" smtClean="0"/>
              <a:t> następuje, </a:t>
            </a:r>
            <a:r>
              <a:rPr lang="pl-PL" b="1" dirty="0" smtClean="0"/>
              <a:t>o ile jest to możliwe, z uwzględnieniem uniwersalnego projektowania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podmiotów niepublicznych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Przedsiębiorcy oraz organizacje pozarządowe, o których mowa w art. 3 ust. 2 ustawy z dnia 24 kwietnia 2003 r. o działalności pożytku publicznego i o wolontariacie </a:t>
            </a:r>
            <a:r>
              <a:rPr lang="pl-PL" b="1" dirty="0" smtClean="0"/>
              <a:t>(bez innych podmiotów prowadzących działalność pożytku publicznego),</a:t>
            </a:r>
            <a:r>
              <a:rPr lang="pl-PL" dirty="0" smtClean="0"/>
              <a:t> </a:t>
            </a:r>
            <a:r>
              <a:rPr lang="pl-PL" b="1" u="sng" dirty="0" smtClean="0"/>
              <a:t>dążą</a:t>
            </a:r>
            <a:r>
              <a:rPr lang="pl-PL" dirty="0" smtClean="0"/>
              <a:t> w prowadzonej działalności do zapewniania dostępności osobom ze szczególnymi potrzebami. </a:t>
            </a:r>
          </a:p>
          <a:p>
            <a:r>
              <a:rPr lang="pl-PL" dirty="0" smtClean="0"/>
              <a:t>W przypadku gdy podmiot inny niż podmiot publiczny realizuje, na podstawie umowy zawartej z podmiotem publicznym, zadanie finansowane z udziałem środków publicznych, </a:t>
            </a:r>
            <a:r>
              <a:rPr lang="pl-PL" b="1" dirty="0" smtClean="0"/>
              <a:t>jest obowiązany do zapewnienia dostępności osobom ze szczególnymi potrzebami w zakresie określonym w tej umowie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37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Minimalne wymagania w zakresie dostępności architektonicznej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1) zapewnienie wolnych od barier poziomych i pionowych przestrzeni komunikacyjnych budynków; </a:t>
            </a:r>
          </a:p>
          <a:p>
            <a:pPr marL="0" indent="0">
              <a:buNone/>
            </a:pPr>
            <a:r>
              <a:rPr lang="pl-PL" b="1" i="1" dirty="0" smtClean="0"/>
              <a:t>Przykład: </a:t>
            </a:r>
            <a:r>
              <a:rPr lang="pl-PL" b="1" dirty="0" smtClean="0"/>
              <a:t>Montaż wind lub podnośników w budynkach użyteczności publicznej, brak progów w budynkach urzędów lub przed wejściem do nich, brak barier, które utrudniałyby poruszanie się osobom z niepełnosprawnością wzrokową w ciągach komunikacyjnych</a:t>
            </a:r>
            <a:r>
              <a:rPr lang="pl-PL" i="1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2) instalacja urządzeń lub zastosowanie w budynku środków technicznych i rozwiązań architektonicznych, które umożliwiają dostęp do wszystkich pomieszczeń, z wyłączeniem pomieszczeń technicznych; </a:t>
            </a:r>
          </a:p>
          <a:p>
            <a:pPr marL="0" indent="0">
              <a:buNone/>
            </a:pPr>
            <a:r>
              <a:rPr lang="pl-PL" b="1" i="1" dirty="0" smtClean="0"/>
              <a:t>Przykład:</a:t>
            </a:r>
            <a:r>
              <a:rPr lang="pl-PL" b="1" dirty="0" smtClean="0"/>
              <a:t> Instalacja drzwi automatycznych bądź instalacja przycisków otwierających drzwi na wysokości dostępnej także dla osób poruszających się na wózkach inwalidzkich.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766646" y="6211669"/>
            <a:ext cx="9425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Przykłady z: A. Sobolewska, B. Wilk, Zapewnianie i finansowanie dostępności. Praktyczny poradnik dla sektora publicznego, wyd. C.H. Beck 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04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Praktyczne aspekty standardu architektonicznego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797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Minimalne wymagania w zakresie dostępności architektonicznej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730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3) zapewnienie informacji na temat rozkładu pomieszczeń w budynku, co najmniej w sposób wizualny i dotykowy lub głosowy; </a:t>
            </a:r>
          </a:p>
          <a:p>
            <a:pPr marL="0" indent="0">
              <a:buNone/>
            </a:pPr>
            <a:r>
              <a:rPr lang="pl-PL" b="1" i="1" dirty="0" smtClean="0"/>
              <a:t>Przykład:</a:t>
            </a:r>
            <a:r>
              <a:rPr lang="pl-PL" b="1" dirty="0" smtClean="0"/>
              <a:t> Zastosowanie schematów czy planów, fakturowych ścieżek prowadzących przeznaczonych dla osób niedowidzących lub niewidomych, instalacja </a:t>
            </a:r>
            <a:r>
              <a:rPr lang="pl-PL" b="1" dirty="0" err="1" smtClean="0"/>
              <a:t>infokiosków</a:t>
            </a:r>
            <a:r>
              <a:rPr lang="pl-PL" b="1" dirty="0" smtClean="0"/>
              <a:t> z umieszczonymi w nich interaktywnymi planami rozkładu pomieszczeń umożliwiającymi wyznaczenie dojścia do określonego punktu budynku (przy czym z punktu widzenia zapewniania dostępności osobom z różnymi potrzebami w zakresie dostępności wskazane wydaje się zastosowanie wzrokowych, słuchowych i dotykowych rozwiązań). </a:t>
            </a:r>
          </a:p>
          <a:p>
            <a:pPr marL="0" indent="0">
              <a:buNone/>
            </a:pPr>
            <a:r>
              <a:rPr lang="pl-PL" dirty="0" smtClean="0"/>
              <a:t>4) zapewnienie wstępu do budynku osobie korzystającej z psa asystującego, tj. odpowiednio wyszkolonego i specjalnie oznaczonego psa, w szczególności psa przewodnika osoby niewidomej lub niedowidzącej oraz psa asystenta osoby niepełnosprawnej ruchowo, który ułatwia jej aktywne uczestnictwo w życiu społecznym; </a:t>
            </a:r>
          </a:p>
          <a:p>
            <a:pPr marL="0" indent="0">
              <a:buNone/>
            </a:pPr>
            <a:r>
              <a:rPr lang="pl-PL" dirty="0" smtClean="0"/>
              <a:t>5) zapewnienie osobom ze szczególnymi potrzebami możliwości ewakuacji lub ich uratowania w inny sposób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766646" y="5853797"/>
            <a:ext cx="9425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Przykłady z: A. Sobolewska, B. Wilk, Zapewnianie i finansowanie dostępności. Praktyczny poradnik dla sektora publicznego, wyd. C.H. Beck 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44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Art. 7 ustawy o dostępności </a:t>
            </a:r>
            <a:br>
              <a:rPr lang="pl-PL" dirty="0" smtClean="0"/>
            </a:br>
            <a:r>
              <a:rPr lang="pl-PL" dirty="0" smtClean="0"/>
              <a:t>– dostęp alternatywny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indywidualnym przypadku, jeżeli podmiot publiczny nie jest w stanie, w szczególności ze względów technicznych lub prawnych, zapewnić dostępności osobie ze szczególnymi potrzebami w zakresie, o którym mowa w art. 6 pkt 1 i 3, </a:t>
            </a:r>
            <a:r>
              <a:rPr lang="pl-PL" b="1" dirty="0" smtClean="0"/>
              <a:t>podmiot ten jest obowiązany zapewnić takiej osobie dostęp alternatywny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Dostęp alternatywny polega w szczególności na: </a:t>
            </a:r>
          </a:p>
          <a:p>
            <a:pPr marL="0" indent="0">
              <a:buNone/>
            </a:pPr>
            <a:r>
              <a:rPr lang="pl-PL" dirty="0" smtClean="0"/>
              <a:t>1) zapewnieniu osobie ze szczególnymi potrzebami wsparcia innej osoby lub </a:t>
            </a:r>
          </a:p>
          <a:p>
            <a:pPr marL="0" indent="0">
              <a:buNone/>
            </a:pPr>
            <a:r>
              <a:rPr lang="pl-PL" dirty="0" smtClean="0"/>
              <a:t>2) zapewnieniu wsparcia technicznego osobie ze szczególnymi potrzebami, w tym z wykorzystaniem nowoczesnych technologii, lub </a:t>
            </a:r>
          </a:p>
          <a:p>
            <a:pPr marL="0" indent="0">
              <a:buNone/>
            </a:pPr>
            <a:r>
              <a:rPr lang="pl-PL" dirty="0" smtClean="0"/>
              <a:t>3) wprowadzeniu takiej organizacji podmiotu publicznego, która umożliwi realizację potrzeb osób ze szczególnymi potrzebami, w niezbędnym zakresie dla tych osób.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2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Raport o stanie dostępności </a:t>
            </a:r>
            <a:br>
              <a:rPr lang="pl-PL" dirty="0" smtClean="0"/>
            </a:br>
            <a:r>
              <a:rPr lang="pl-PL" dirty="0" smtClean="0"/>
              <a:t>podmiotów 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 publiczny przekazuje co 4 lata, najpóźniej do dnia 31 marca danego roku, raport o stanie zapewniania dostępności osobom ze szczególnymi potrzebami w danym podmiocie, i publikuje go na swojej stronie podmiotowej Biuletynu Informacji Publicznej, a jeżeli nie ma strony podmiotowej Biuletynu Informacji Publicznej – na swojej stronie internetowej.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04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Raport o stanie dostępności </a:t>
            </a:r>
            <a:br>
              <a:rPr lang="pl-PL" dirty="0" smtClean="0"/>
            </a:br>
            <a:r>
              <a:rPr lang="pl-PL" dirty="0" smtClean="0"/>
              <a:t>podmiotów 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Raport o stanie dostępności zawiera: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informacje w zakresie spełniania przez dany podmiot, w ramach prowadzonej działalności, minimalnych wymagań, o których mowa w art. 6;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 każdym przypadku zapewnienia dostępu alternatywnego zgodnie z art. 7 – analizę uzasadniającą brak zapewnienia dostępności osobie ze szczególnymi potrzebami. </a:t>
            </a:r>
          </a:p>
          <a:p>
            <a:r>
              <a:rPr lang="pl-PL" dirty="0" smtClean="0"/>
              <a:t>Raport jest przygotowywany na formularzu opracowanym przez ministra właściwego do spraw rozwoju regionalnego i udostępnionym na stronie podmiotowej Biuletynu Informacji Publicznej tego ministra. </a:t>
            </a:r>
            <a:endParaRPr lang="pl-PL" dirty="0"/>
          </a:p>
          <a:p>
            <a:r>
              <a:rPr lang="pl-PL" dirty="0" smtClean="0"/>
              <a:t>Raport, o którym mowa w ust. 1, jest przekazywany do (…)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78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Główne regulacje Konwencji o prawach osób niepełnosprawnych</a:t>
            </a:r>
          </a:p>
          <a:p>
            <a:r>
              <a:rPr lang="pl-PL" dirty="0" smtClean="0"/>
              <a:t>Dyrektywa Parlamentu Europejskiego i Rady (UE) 2019/882 z dnia 17 kwietnia 2019 r. w sprawie wymogów dostępności produktów i usług</a:t>
            </a:r>
          </a:p>
          <a:p>
            <a:r>
              <a:rPr lang="pl-PL" dirty="0" smtClean="0"/>
              <a:t>Ustawa z dnia 19 lipca 2019 r. o zapewnianiu dostępności osobom ze szczególnymi potrzebami</a:t>
            </a:r>
          </a:p>
          <a:p>
            <a:pPr lvl="1"/>
            <a:r>
              <a:rPr lang="pl-PL" dirty="0" smtClean="0"/>
              <a:t>regulacje ogólne, założenia,</a:t>
            </a:r>
          </a:p>
          <a:p>
            <a:pPr lvl="1"/>
            <a:r>
              <a:rPr lang="pl-PL" dirty="0" smtClean="0"/>
              <a:t>obowiązki podmiotu publicznego i niepublicznego,</a:t>
            </a:r>
          </a:p>
          <a:p>
            <a:pPr lvl="1"/>
            <a:r>
              <a:rPr lang="pl-PL" dirty="0" smtClean="0"/>
              <a:t>minimalne wymagania (w zakresie dostępności architektonicznej) </a:t>
            </a:r>
            <a:r>
              <a:rPr lang="pl-PL" b="1" dirty="0" smtClean="0"/>
              <a:t>+ praktyczne aspekty wymagań</a:t>
            </a:r>
          </a:p>
          <a:p>
            <a:pPr lvl="1"/>
            <a:r>
              <a:rPr lang="pl-PL" dirty="0" smtClean="0"/>
              <a:t>działania na rzecz dostępności (raport o stanie dostępności, koordynacja)</a:t>
            </a:r>
          </a:p>
          <a:p>
            <a:pPr lvl="1"/>
            <a:r>
              <a:rPr lang="pl-PL" dirty="0" smtClean="0"/>
              <a:t>certyfikacja dostępności,</a:t>
            </a:r>
          </a:p>
          <a:p>
            <a:pPr lvl="1"/>
            <a:r>
              <a:rPr lang="pl-PL" u="sng" dirty="0" smtClean="0"/>
              <a:t>postępowanie wnioskowo-skargowe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43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Koordynacja działań w zakresie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9216" y="1462210"/>
            <a:ext cx="10515600" cy="145683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Minister właściwy do spraw rozwoju regionalnego koordynuje zapewnianie dostępności osobom ze szczególnymi potrzebami. </a:t>
            </a:r>
            <a:r>
              <a:rPr lang="pl-PL" sz="2000" b="1" dirty="0" smtClean="0"/>
              <a:t>&gt;&gt;&gt; Minister Funduszy i Polityki Regionalnej &lt;&lt;&lt;</a:t>
            </a:r>
          </a:p>
        </p:txBody>
      </p:sp>
      <p:sp>
        <p:nvSpPr>
          <p:cNvPr id="4" name="Prostokąt 3"/>
          <p:cNvSpPr/>
          <p:nvPr/>
        </p:nvSpPr>
        <p:spPr>
          <a:xfrm>
            <a:off x="1154723" y="2305323"/>
            <a:ext cx="10726616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pl-PL" dirty="0" smtClean="0"/>
              <a:t>Przy ministrze właściwym do spraw rozwoju regionalnego działa </a:t>
            </a:r>
            <a:r>
              <a:rPr lang="pl-PL" b="1" dirty="0" smtClean="0"/>
              <a:t>Rada Dostępności.</a:t>
            </a:r>
          </a:p>
          <a:p>
            <a:endParaRPr lang="pl-PL" dirty="0" smtClean="0"/>
          </a:p>
          <a:p>
            <a:r>
              <a:rPr lang="pl-PL" dirty="0" smtClean="0"/>
              <a:t>Do zadań Rady należy: </a:t>
            </a:r>
          </a:p>
          <a:p>
            <a:r>
              <a:rPr lang="pl-PL" dirty="0" smtClean="0"/>
              <a:t>1) opiniowanie przekazanych Radzie projektów aktów prawnych i innych dokumentów dotyczących zapewniania dostępności osobom ze szczególnymi potrzebami; </a:t>
            </a:r>
          </a:p>
          <a:p>
            <a:r>
              <a:rPr lang="pl-PL" dirty="0" smtClean="0"/>
              <a:t>2) proponowanie ministrowi właściwemu do spraw rozwoju regionalnego sposobu realizacji zadań określonych w programach mających na celu wsparcie działań na rzecz zapewniania dostępności osobom ze szczególnymi potrzebami; </a:t>
            </a:r>
          </a:p>
          <a:p>
            <a:r>
              <a:rPr lang="pl-PL" dirty="0" smtClean="0"/>
              <a:t>3) przedstawianie propozycji w przedmiocie zmiany przepisów w zakresie zapewniania dostępności osobom ze szczególnymi potrzebami; </a:t>
            </a:r>
          </a:p>
          <a:p>
            <a:r>
              <a:rPr lang="pl-PL" dirty="0" smtClean="0"/>
              <a:t>4) proponowanie rozwiązań w zakresie zapewniania dostępności osobom ze szczególnymi potrzebami do zastosowania przez organy administracji publicznej; </a:t>
            </a:r>
          </a:p>
          <a:p>
            <a:r>
              <a:rPr lang="pl-PL" dirty="0" smtClean="0"/>
              <a:t>5) wyrażanie opinii i zajmowanie stanowisk, w szczególności w zakresie zapewniania dostęp</a:t>
            </a:r>
          </a:p>
          <a:p>
            <a:r>
              <a:rPr lang="pl-PL" dirty="0" err="1" smtClean="0"/>
              <a:t>ności</a:t>
            </a:r>
            <a:r>
              <a:rPr lang="pl-PL" dirty="0" smtClean="0"/>
              <a:t> osobom ze szczególnymi potrzebami oraz działań na rzecz poprawy świadomości społecznej w zakresie dostępności; 6) wskazywanie ekspertów, o których mowa w art. 16 ust. 5 pkt 2; 7) przygotowanie rocznego sprawozdania z działalności Rady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2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Koordynator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Każdy </a:t>
            </a:r>
            <a:r>
              <a:rPr lang="pl-PL" b="1" u="sng" dirty="0" smtClean="0"/>
              <a:t>organ władzy publicznej</a:t>
            </a:r>
            <a:r>
              <a:rPr lang="pl-PL" b="1" dirty="0" smtClean="0"/>
              <a:t>, w tym organ administracji rządowej i samorządowej, organ kontroli państwowej i ochrony prawa oraz sądy i trybunały, wyznacza co najmniej jedną osobę pełniącą funkcję koordynatora do spraw dostępności</a:t>
            </a:r>
            <a:r>
              <a:rPr lang="pl-PL" dirty="0" smtClean="0"/>
              <a:t>.</a:t>
            </a:r>
          </a:p>
          <a:p>
            <a:r>
              <a:rPr lang="pl-PL" dirty="0" smtClean="0"/>
              <a:t>Do zadań koordynatora do spraw dostępności należy w szczególności:</a:t>
            </a:r>
          </a:p>
          <a:p>
            <a:r>
              <a:rPr lang="pl-PL" dirty="0" smtClean="0"/>
              <a:t>1) wsparcie osób ze szczególnymi potrzebami w dostępie do usług świadczonych </a:t>
            </a:r>
            <a:r>
              <a:rPr lang="pl-PL" b="1" u="sng" dirty="0" smtClean="0"/>
              <a:t>przez podmiot, o którym mowa w ust. 1</a:t>
            </a:r>
            <a:r>
              <a:rPr lang="pl-PL" dirty="0" smtClean="0"/>
              <a:t>; </a:t>
            </a:r>
          </a:p>
          <a:p>
            <a:r>
              <a:rPr lang="pl-PL" dirty="0" smtClean="0"/>
              <a:t>2) przygotowanie i koordynacja wdrożenia planu działania na rzecz poprawy zapewniania dostępności osobom ze szczególnymi potrzebami przez podmiot, o którym mowa w ust. 1, zgodnie z wymaganiami określonymi w art. 6; </a:t>
            </a:r>
          </a:p>
          <a:p>
            <a:r>
              <a:rPr lang="pl-PL" dirty="0" smtClean="0"/>
              <a:t>3) monitorowanie działalności podmiotu, o którym mowa w ust. 1, w zakresie zapewniania dostępności osobom ze szczególnymi potrzebami. 3.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47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Koordynator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Plan działania (</a:t>
            </a:r>
            <a:r>
              <a:rPr lang="pl-PL" b="1" dirty="0" smtClean="0"/>
              <a:t>przygotowywany i wdrażany przez koordynatora) </a:t>
            </a:r>
            <a:r>
              <a:rPr lang="pl-PL" dirty="0" smtClean="0"/>
              <a:t>obejmuje w szczególności analizę stanu zapewnienia dostępności osobom ze szczególnymi potrzebami przez </a:t>
            </a:r>
            <a:r>
              <a:rPr lang="pl-PL" b="1" u="sng" dirty="0" smtClean="0"/>
              <a:t>podmiot, o którym mowa w ust. 1</a:t>
            </a:r>
            <a:r>
              <a:rPr lang="pl-PL" dirty="0" smtClean="0"/>
              <a:t>, oraz planowane działania w zakresie poprawy realizacji zadań w zakresie dostępności przez ten podmiot. </a:t>
            </a:r>
          </a:p>
          <a:p>
            <a:r>
              <a:rPr lang="pl-PL" dirty="0" smtClean="0"/>
              <a:t>W sądach powszechnych i powszechnych jednostkach organizacyjnych prokuratury, mając na uwadze ich strukturę organizacyjną, </a:t>
            </a:r>
            <a:r>
              <a:rPr lang="pl-PL" b="1" dirty="0" smtClean="0"/>
              <a:t>możliwe jest wyznaczenie wspólnego koordynatora do spraw dostępności</a:t>
            </a:r>
            <a:r>
              <a:rPr lang="pl-PL" dirty="0" smtClean="0"/>
              <a:t>, dla więcej niż jednego sądu lub więcej niż jednej jednostki organizacyjnej prokuratury, na podstawie odrębnego porozumienia. </a:t>
            </a:r>
          </a:p>
          <a:p>
            <a:r>
              <a:rPr lang="pl-PL" b="1" u="sng" dirty="0" smtClean="0"/>
              <a:t>Podmiot, o którym mowa w ust. 1</a:t>
            </a:r>
            <a:r>
              <a:rPr lang="pl-PL" dirty="0" smtClean="0"/>
              <a:t>, publikuje na swojej stronie podmiotowej Biuletynu Informacji Publicznej, a jeżeli nie ma strony podmiotowej Biuletynu Informacji Publicznej – na swojej stronie internetowej, dane kontaktowe koordynatora do spraw dostępności oraz treść planu działania.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43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Rozdział 3 </a:t>
            </a:r>
            <a:br>
              <a:rPr lang="pl-PL" dirty="0" smtClean="0"/>
            </a:br>
            <a:r>
              <a:rPr lang="pl-PL" dirty="0" smtClean="0"/>
              <a:t>Certyfikacja dostępności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Certyfikacja dostępności ma na celu potwierdzenie, czy podmiot, o którym mowa w art. 5 ust. 1 </a:t>
            </a:r>
            <a:r>
              <a:rPr lang="pl-PL" b="1" dirty="0" smtClean="0"/>
              <a:t>(przedsiębiorcy oraz organizacje pozarządowe, o których mowa w art. 3 ust. 2 ustawy o działalności),</a:t>
            </a:r>
            <a:r>
              <a:rPr lang="pl-PL" dirty="0" smtClean="0"/>
              <a:t> zapewnia dostępność osobom ze szczególnymi potrzebami. </a:t>
            </a:r>
          </a:p>
          <a:p>
            <a:r>
              <a:rPr lang="pl-PL" dirty="0" smtClean="0"/>
              <a:t>Certyfikacja obejmuje: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weryfikację spełnienia minimalnych wymagań, o których mowa w art. 6, przez przeprowadzenie audytu dostępności;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sformułowanie szczegółowych zaleceń w zakresie poprawy zapewniania dostępności osobom ze szczególnymi potrzebami przez dany podmiot;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wydanie certyfikatu dostępności.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84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Certyfikacja dostępności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656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Certyfikacji dokonują wyłącznie podmioty posiadające zasoby organizacyjne, kadrowe oraz narzędzia pozwalające na należyte przeprowadzenie certyfikacji, wyłonione przez ministra właściwego do spraw rozwoju regionalnego po przeprowadzeniu otwartego naboru. </a:t>
            </a:r>
          </a:p>
          <a:p>
            <a:r>
              <a:rPr lang="pl-PL" dirty="0" smtClean="0"/>
              <a:t>Minister właściwy do spraw rozwoju regionalnego ogłasza otwarty nabór podmiotów ubiegających się o status podmiotów dokonujących certyfikacji: </a:t>
            </a:r>
          </a:p>
          <a:p>
            <a:r>
              <a:rPr lang="pl-PL" dirty="0" smtClean="0"/>
              <a:t>Wniosek o nadanie statusu podmiotu dokonującego certyfikacji podlega ocenie w zakresie posiadania przez dany podmiot zasobów organizacyjnych, kadrowych oraz narzędzi, pozwalających na należyte przeprowadzenie certyfikacji. </a:t>
            </a:r>
          </a:p>
          <a:p>
            <a:r>
              <a:rPr lang="pl-PL" dirty="0" smtClean="0"/>
              <a:t>W celu weryfikacji wniosków o nadanie statusu podmiotu dokonującego certyfikacji minister właściwy do spraw rozwoju regionalnego powołuje Zespół do spraw weryfikacji wniosków, zwany dalej „Zespołem”.</a:t>
            </a:r>
          </a:p>
          <a:p>
            <a:r>
              <a:rPr lang="pl-PL" dirty="0" smtClean="0"/>
              <a:t>Minister właściwy do spraw rozwoju regionalnego prowadzi </a:t>
            </a:r>
            <a:r>
              <a:rPr lang="pl-PL" b="1" dirty="0" smtClean="0"/>
              <a:t>wykaz podmiotów dokonujących certyfikacji</a:t>
            </a:r>
            <a:r>
              <a:rPr lang="pl-PL" dirty="0" smtClean="0"/>
              <a:t>. Wykaz jest zamieszczany na stronie podmiotowej BIP Ministra Funduszy i Polityki Regionalnej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17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Certyfikat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pl-PL" dirty="0" smtClean="0"/>
              <a:t>Dokumentem potwierdzającym spełnianie minimalnych wymagań, o których mowa w art. 6, jest certyfikat dostępności, zwany dalej „certyfikatem”, wydawany dla konkretnego podmiotu </a:t>
            </a:r>
            <a:r>
              <a:rPr lang="pl-PL" b="1" dirty="0" smtClean="0"/>
              <a:t>na okres czterech lat od dnia wydania</a:t>
            </a:r>
            <a:r>
              <a:rPr lang="pl-PL" dirty="0" smtClean="0"/>
              <a:t>. </a:t>
            </a:r>
          </a:p>
          <a:p>
            <a:r>
              <a:rPr lang="pl-PL" dirty="0" smtClean="0"/>
              <a:t>Certyfikat zawiera: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oznaczenie podmiotu dokonującego certyfikacji;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nazwę podmiotu, dla którego został wydany, oraz wskazanie adresu jego siedziby;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numer i oznaczenie certyfikatu;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skrócony opis zapewnienia dostępności osobom ze szczególnymi potrzebami w zakresie minimalnych wymagań, o których mowa w art. 6;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okres ważności certyfikatu;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datę wydania i podpis uprawnionej osoby. </a:t>
            </a:r>
          </a:p>
          <a:p>
            <a:r>
              <a:rPr lang="pl-PL" dirty="0" smtClean="0"/>
              <a:t>Certyfikat może ponadto zawierać zalecenia </a:t>
            </a:r>
            <a:r>
              <a:rPr lang="pl-PL" b="1" dirty="0" smtClean="0"/>
              <a:t>w zakresie poprawy zapewniania dostępności </a:t>
            </a:r>
            <a:r>
              <a:rPr lang="pl-PL" dirty="0" smtClean="0"/>
              <a:t>osobom ze szczególnymi potrzebami przez dany podmiot.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8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Procedura certyfikacyjna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Certyfikacji dokonuje się </a:t>
            </a:r>
            <a:r>
              <a:rPr lang="pl-PL" b="1" dirty="0" smtClean="0"/>
              <a:t>na wniosek podmiotu ubiegającego się o certyfikat</a:t>
            </a:r>
            <a:r>
              <a:rPr lang="pl-PL" dirty="0" smtClean="0"/>
              <a:t>, zawierający nazwę i adres siedziby tego podmiotu oraz wskazanie zakresu prowadzonej przez ten podmiot działalności. </a:t>
            </a:r>
          </a:p>
          <a:p>
            <a:r>
              <a:rPr lang="pl-PL" dirty="0" smtClean="0"/>
              <a:t>Wniosek jest składany do podmiotu dokonującego certyfikacji na formularzu zgodnym z wzorem określonym przez ministra. Wniosek, o którym mowa w ust. 1, może zostać złożony w postaci papierowej albo elektronicznej za pomocą środków komunikacji elektronicznej, z tym że wniosek złożony za pomocą środków komunikacji elektronicznej opatruje się kwalifikowanym podpisem elektronicznym.</a:t>
            </a:r>
          </a:p>
          <a:p>
            <a:r>
              <a:rPr lang="pl-PL" dirty="0" smtClean="0"/>
              <a:t>Podmiot ubiegający się o certyfikat nie może być powiązany faktycznie lub prawnie z podmiotem dokonującym certyfikacji.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74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Procedura certyfikacyjna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r>
              <a:rPr lang="pl-PL" dirty="0" smtClean="0"/>
              <a:t>Dokonanie certyfikacji odbywa się na podstawie umowy zawieranej między podmiotem dokonującym certyfikacji a podmiotem ubiegającym się o certyfikat. </a:t>
            </a:r>
          </a:p>
          <a:p>
            <a:r>
              <a:rPr lang="pl-PL" dirty="0" smtClean="0"/>
              <a:t>Dokonanie certyfikacji podlega </a:t>
            </a:r>
            <a:r>
              <a:rPr lang="pl-PL" b="1" dirty="0" smtClean="0"/>
              <a:t>opłacie certyfikacyjnej</a:t>
            </a:r>
            <a:r>
              <a:rPr lang="pl-PL" dirty="0" smtClean="0"/>
              <a:t>, której wysokość jest ustalana w umowie, </a:t>
            </a:r>
          </a:p>
          <a:p>
            <a:r>
              <a:rPr lang="pl-PL" dirty="0" smtClean="0"/>
              <a:t>Opłata certyfikacyjna wnoszona na rzecz podmiotu dokonującego certyfikacji nie może przekroczyć: </a:t>
            </a:r>
          </a:p>
          <a:p>
            <a:pPr marL="457200" lvl="1" indent="0">
              <a:buNone/>
            </a:pPr>
            <a:r>
              <a:rPr lang="pl-PL" dirty="0" smtClean="0"/>
              <a:t>1) trzykrotności – w przypadku prowadzenia działalności w jednym obiekcie, </a:t>
            </a:r>
          </a:p>
          <a:p>
            <a:pPr marL="457200" lvl="1" indent="0">
              <a:buNone/>
            </a:pPr>
            <a:r>
              <a:rPr lang="pl-PL" dirty="0" smtClean="0"/>
              <a:t>2) sześciokrotności – w przypadku prowadzenia działalności w od dwóch do pięciu obiektach, </a:t>
            </a:r>
          </a:p>
          <a:p>
            <a:pPr marL="457200" lvl="1" indent="0">
              <a:buNone/>
            </a:pPr>
            <a:r>
              <a:rPr lang="pl-PL" dirty="0" smtClean="0"/>
              <a:t>3) dziesięciokrotności – w przypadku prowadzenia działalności w od sześciu do dziesięciu obiektach, </a:t>
            </a:r>
          </a:p>
          <a:p>
            <a:pPr marL="457200" lvl="1" indent="0">
              <a:buNone/>
            </a:pPr>
            <a:r>
              <a:rPr lang="pl-PL" dirty="0" smtClean="0"/>
              <a:t>4) dwudziestokrotności – w przypadku prowadzenia działalności w od jedenastu do dwudziestu obiektach, </a:t>
            </a:r>
          </a:p>
          <a:p>
            <a:pPr marL="457200" lvl="1" indent="0">
              <a:buNone/>
            </a:pPr>
            <a:r>
              <a:rPr lang="pl-PL" dirty="0" smtClean="0"/>
              <a:t>5) trzydziestokrotności – w przypadku prowadzenia działalności w więcej niż dwudziestu obiektach</a:t>
            </a:r>
          </a:p>
          <a:p>
            <a:pPr marL="457200" lvl="1" indent="0">
              <a:buNone/>
            </a:pPr>
            <a:r>
              <a:rPr lang="pl-PL" dirty="0" smtClean="0"/>
              <a:t>- </a:t>
            </a:r>
            <a:r>
              <a:rPr lang="pl-PL" b="1" dirty="0" smtClean="0"/>
              <a:t>przeciętnego wynagrodzenia miesięcznego</a:t>
            </a:r>
            <a:r>
              <a:rPr lang="pl-PL" dirty="0" smtClean="0"/>
              <a:t> w gospodarce narodowej w roku kalendarzowym ostatnio ogłoszonego przez Prezesa Głównego Urzędu Statystycznego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76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Procedura certyfikacyjna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Podmiot dokonujący certyfikacji, w terminie nie dłuższym niż̇ 3 miesiące od dnia złożenia kompletnego wniosku: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 przypadku stwierdzenia, że podmiot ubiegający się o certyfikat spełnia minimalne wymagania, o których mowa w art. 6 – przekazuje temu podmiotowi certyfikat w postaci papierowej albo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zawiadamia podmiot ubiegający się o certyfikat o odmowie wydania certyfikatu. </a:t>
            </a:r>
          </a:p>
          <a:p>
            <a:pPr marL="0" indent="0">
              <a:buNone/>
            </a:pPr>
            <a:r>
              <a:rPr lang="pl-PL" dirty="0" smtClean="0"/>
              <a:t>Podmiot dokonujący certyfikacji jest obowiązany do: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przechowywania wydanego certyfikatu przez okres 5 lat od daty jego wydania; </a:t>
            </a:r>
          </a:p>
          <a:p>
            <a:pPr marL="514350" indent="-514350">
              <a:buFont typeface="+mj-lt"/>
              <a:buAutoNum type="arabicParenR"/>
            </a:pPr>
            <a:r>
              <a:rPr lang="pl-PL" b="1" dirty="0" smtClean="0"/>
              <a:t>przekazywania do ministra właściwego do spraw rozwoju regionalnego informacji o wydanych certyfikatach;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przechowywania dokumentów lub ich kopii i danych, na podstawie których został wydany certyfikat, a także do udostępniania tych dokumentów lub danych na żądanie ministra właściwego do spraw rozwoju regionalnego.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05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Procedura certyfikacyjna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okresie ważności certyfikatu: </a:t>
            </a:r>
          </a:p>
          <a:p>
            <a:r>
              <a:rPr lang="pl-PL" dirty="0" smtClean="0"/>
              <a:t>1) podmiot, któremu został wydany certyfikat, </a:t>
            </a:r>
            <a:r>
              <a:rPr lang="pl-PL" b="1" u="sng" dirty="0" smtClean="0"/>
              <a:t>jest obowiązany spełniać minimalne wymagania</a:t>
            </a:r>
            <a:r>
              <a:rPr lang="pl-PL" dirty="0" smtClean="0"/>
              <a:t>, o których mowa w art. 6; </a:t>
            </a:r>
          </a:p>
          <a:p>
            <a:r>
              <a:rPr lang="pl-PL" dirty="0" smtClean="0"/>
              <a:t>2) podmiot dokonujący certyfikacji </a:t>
            </a:r>
            <a:r>
              <a:rPr lang="pl-PL" b="1" u="sng" dirty="0" smtClean="0"/>
              <a:t>może przeprowadzać kontrolę w zakresie spełniania minimalnych wymagań, o których mowa w art. 6, przez podmiot, któremu został wydany certyfikat</a:t>
            </a:r>
            <a:r>
              <a:rPr lang="pl-PL" dirty="0" smtClean="0"/>
              <a:t>. </a:t>
            </a:r>
          </a:p>
          <a:p>
            <a:r>
              <a:rPr lang="pl-PL" dirty="0" smtClean="0"/>
              <a:t>Jeżeli podmiot, któremu został wydany certyfikat, przestał spełniać minimalne wymagania, o których mowa w art. 6, podmiot dokonujący certyfikacji cofa certyfikat.</a:t>
            </a:r>
          </a:p>
          <a:p>
            <a:r>
              <a:rPr lang="pl-PL" dirty="0" smtClean="0"/>
              <a:t>W przypadku cofnięcia certyfikatu podmiot dokonujący certyfikacji jest obowiązany zawiadomić ministra właściwego do spraw rozwoju regionalnego oraz podmiot, któremu wydano certyfikat, o cofnięciu tego certyfikatu, </a:t>
            </a:r>
            <a:r>
              <a:rPr lang="pl-PL" b="1" dirty="0" smtClean="0"/>
              <a:t>wskazując jednocześnie uzasadnienie faktyczne i prawne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444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0354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4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Procedura certyfikacyjna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82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 przypadku: </a:t>
            </a:r>
          </a:p>
          <a:p>
            <a:pPr marL="514350" indent="-514350">
              <a:buFont typeface="+mj-lt"/>
              <a:buAutoNum type="arabicParenR"/>
            </a:pPr>
            <a:r>
              <a:rPr lang="pl-PL" b="1" dirty="0" smtClean="0"/>
              <a:t>odmowy wydania certyfikatu,</a:t>
            </a:r>
          </a:p>
          <a:p>
            <a:pPr marL="514350" indent="-514350">
              <a:buFont typeface="+mj-lt"/>
              <a:buAutoNum type="arabicParenR"/>
            </a:pPr>
            <a:r>
              <a:rPr lang="pl-PL" b="1" dirty="0" smtClean="0"/>
              <a:t>cofnięcia certyfikatu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– podmiotowi przysługuje skarga do </a:t>
            </a:r>
            <a:r>
              <a:rPr lang="pl-PL" b="1" u="sng" dirty="0" smtClean="0"/>
              <a:t>sądu administracyjnego </a:t>
            </a:r>
            <a:r>
              <a:rPr lang="pl-PL" dirty="0" smtClean="0"/>
              <a:t>w terminie 30 dni od dnia doręczenia zawiadomienia odpowiednio o odmowie wydania certyfikatu lub o cofnięciu certyfikatu. </a:t>
            </a:r>
          </a:p>
          <a:p>
            <a:pPr marL="0" indent="0">
              <a:buNone/>
            </a:pPr>
            <a:r>
              <a:rPr lang="pl-PL" dirty="0" smtClean="0"/>
              <a:t>Minister właściwy do spraw rozwoju regionalnego podaje do publicznej wiadomości, na swojej stronie podmiotowej Biuletynu Informacji Publicznej, informacje o podmiotach, którym został wydany certyfikat. </a:t>
            </a:r>
          </a:p>
          <a:p>
            <a:pPr marL="0" indent="0">
              <a:buNone/>
            </a:pPr>
            <a:r>
              <a:rPr lang="pl-PL" dirty="0" smtClean="0"/>
              <a:t>Minister właściwy do spraw rozwoju regionalnego, po zasięgnięciu opinii Rady, określi, w drodze rozporządzenia: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szczegółowe wymogi, jakie muszą spełniać podmioty dokonujące certyfikacji,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wzór wniosku o wydanie certyfikatu,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wzór certyfikatu – uwzględniając konieczność stworzenia efektywnych warunków dokonywania certyfikacji w skali kraju, zapewnienia jawności i jednolitości procesu certyfikacji, zagwarantowania poprawności i kompletności informacji zawartych we wniosku oraz potrzebę ujednolicenia wydawanych dokumentów.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71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Osoba ze szczególnymi potrzebami lub jej przedstawiciel ustawowy, </a:t>
            </a:r>
            <a:r>
              <a:rPr lang="pl-PL" b="1" dirty="0" smtClean="0"/>
              <a:t>po wykazaniu interesu faktycznego</a:t>
            </a:r>
            <a:r>
              <a:rPr lang="pl-PL" dirty="0" smtClean="0"/>
              <a:t>, ma prawo wystąpić z wnioskiem o zapewnienie dostępności architektonicznej lub informacyjno-komunikacyjnej, zwanym dalej „wnioskiem o zapewnienie dostępności”. </a:t>
            </a:r>
          </a:p>
          <a:p>
            <a:pPr marL="0" indent="0">
              <a:buNone/>
            </a:pPr>
            <a:r>
              <a:rPr lang="pl-PL" b="1" dirty="0" smtClean="0"/>
              <a:t>&gt;&gt;&gt; co z dostępnością cyfrową? &lt;&lt;&lt;</a:t>
            </a:r>
          </a:p>
          <a:p>
            <a:r>
              <a:rPr lang="pl-PL" dirty="0" smtClean="0"/>
              <a:t>Wniosek o zapewnienie dostępności jest wnoszony do podmiotu publicznego, z którego działalnością jest związane żądanie zapewnienia dostępności zawarte we wniosku.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29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Wniosek o zapewnienie dostępności zawiera: </a:t>
            </a:r>
          </a:p>
          <a:p>
            <a:pPr marL="514350" indent="-514350">
              <a:buAutoNum type="arabicParenR"/>
            </a:pPr>
            <a:r>
              <a:rPr lang="pl-PL" dirty="0" smtClean="0"/>
              <a:t>dane kontaktowe wnioskodawcy; 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bariery utrudniającej lub uniemożliwiającej dostępność w zakresie architektonicznym lub informacyjno-komunikacyjnym; 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sposobu kontaktu z wnioskodawcą; 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preferowanego sposobu zapewnienia dostępności, jeżeli dotyczy. </a:t>
            </a:r>
          </a:p>
          <a:p>
            <a:pPr marL="0" indent="0">
              <a:buNone/>
            </a:pPr>
            <a:r>
              <a:rPr lang="pl-PL" dirty="0" smtClean="0"/>
              <a:t>Zapewnienie dostępności, w zakresie określonym we wniosku o zapewnienie dostępności, </a:t>
            </a:r>
            <a:r>
              <a:rPr lang="pl-PL" b="1" dirty="0" smtClean="0"/>
              <a:t>następuje bez zbędnej zwłoki nie później jednak niż w terminie </a:t>
            </a:r>
            <a:r>
              <a:rPr lang="pl-PL" b="1" u="sng" dirty="0" smtClean="0"/>
              <a:t>14 dni </a:t>
            </a:r>
            <a:r>
              <a:rPr lang="pl-PL" b="1" dirty="0" smtClean="0"/>
              <a:t>od dnia złożenia wniosku o zapewnienie dostępności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 Jeżeli zapewnienie dostępności, w zakresie określonym we wniosku o zapewnienie dostępności, nie jest możliwe w terminie, o którym mowa w ust. 1, podmiot, o którym mowa w art. 30 ust. 2, niezwłocznie </a:t>
            </a:r>
            <a:r>
              <a:rPr lang="pl-PL" b="1" dirty="0" smtClean="0"/>
              <a:t>powiadamia wnioskodawcę o przyczynach opóźnienia i wskazuje nowy termin zapewnienia dostępności, nie dłuższy niż 2 miesiące od dnia złożenia wniosku o zapewnienie dostępności.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356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W przypadkach uzasadnionych wyjątkowymi okolicznościami, gdy zapewnienie dostępności w zakresie określonym we wniosku o zapewnienie dostępności jest niemożliwe lub znacznie utrudnione, w szczególności ze względów technicznych lub prawnych, podmiot publiczny niezwłocznie </a:t>
            </a:r>
            <a:r>
              <a:rPr lang="pl-PL" b="1" dirty="0" smtClean="0"/>
              <a:t>zawiadamia wnioskodawcę o braku możliwości zapewnienia dostępności, co nie zwalnia podmiotu publicznego z obowiązku zapewnienia dostępu alternatywnego, o którym mowa w art. 7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W zawiadomieniu podmiot publiczny uzasadnia swoje stanowisko, w szczególności wskazuje okoliczności uniemożliwiające zapewnienie dostępności w zakresie określonym we wniosku o zapewnienie dostępności. </a:t>
            </a:r>
          </a:p>
          <a:p>
            <a:pPr marL="0" indent="0">
              <a:buNone/>
            </a:pPr>
            <a:r>
              <a:rPr lang="pl-PL" dirty="0" smtClean="0"/>
              <a:t>W postępowaniu w przedmiocie wniosku o zapewnienie dostępności </a:t>
            </a:r>
            <a:r>
              <a:rPr lang="pl-PL" b="1" u="sng" dirty="0" smtClean="0"/>
              <a:t>nie stosuje się </a:t>
            </a:r>
            <a:r>
              <a:rPr lang="pl-PL" dirty="0" smtClean="0"/>
              <a:t>przepisów ustawy z dnia 14 czerwca 1960 r. – Kodeks postępowania administracyjnego, z wyjątkiem przepisów dotyczących wyłączenia pracowników organu, doręczeń, sposobu obliczania terminów, uzupełniania braków formalnych i przekazywania wniosku zgodnie z właściwością.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67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W przypadku gdy </a:t>
            </a:r>
            <a:r>
              <a:rPr lang="pl-PL" b="1" dirty="0" smtClean="0"/>
              <a:t>podmiot, o którym mowa w art. 30 ust. 2 (podmiot publiczny, z którego działalnością jest związane żądanie zapewnienia dostępności)</a:t>
            </a:r>
            <a:r>
              <a:rPr lang="pl-PL" dirty="0" smtClean="0"/>
              <a:t>, nie zapewnił wnioskodawcy dostępności: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 sposób i w terminie, o których mowa w art. 31 ust. 1, albo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 terminie określonym w art. 31 ust. 2, albo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z powodów określonych w zawiadomieniu, o którym mowa w art. 31 ust. 3 </a:t>
            </a:r>
          </a:p>
          <a:p>
            <a:pPr marL="0" indent="0">
              <a:buNone/>
            </a:pPr>
            <a:r>
              <a:rPr lang="pl-PL" dirty="0" smtClean="0"/>
              <a:t>– wnioskodawcy służy prawo złożenia skargi na brak dostępności, zwanej dalej „skargą”. </a:t>
            </a:r>
          </a:p>
          <a:p>
            <a:pPr marL="0" indent="0">
              <a:buNone/>
            </a:pPr>
            <a:r>
              <a:rPr lang="pl-PL" dirty="0" smtClean="0"/>
              <a:t>Skargę wnosi się do Prezesa Zarządu PFRON, w terminie 30 dni od dnia: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 którym upłynął odpowiednio termin: a) określony w art. 31 ust. 1 albo b) wskazany w powiadomieniu, o którym mowa w art. 31 ust. 2;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otrzymania zawiadomienia, o którym mowa w art. 31 ust. 3.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92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Skarga powinna spełniać wymagania formalne określone dla wniosku o zapewnienie dostępności, o których mowa w art. 30 ust. 3, z tym że w zakresie pkt 2–4 jest wystarczające załączenie do skargi kopii żądania zapewnienia dostępności. </a:t>
            </a:r>
          </a:p>
          <a:p>
            <a:pPr marL="0" indent="0">
              <a:buNone/>
            </a:pPr>
            <a:r>
              <a:rPr lang="pl-PL" dirty="0" smtClean="0"/>
              <a:t> Stronami postępowania wszczętego na skutek wniesienia skargi są skarżący oraz podmiot publiczny, którego działalności dotyczy treść skargi. </a:t>
            </a:r>
          </a:p>
          <a:p>
            <a:pPr marL="0" indent="0">
              <a:buNone/>
            </a:pPr>
            <a:r>
              <a:rPr lang="pl-PL" dirty="0" smtClean="0"/>
              <a:t>W przypadku stwierdzenia, że niezapewnienie dostępności w zakresie żądanym przez skarżącego nastąpiło na skutek naruszenia przepisów ustawy, Prezes Zarządu PFRON nakazuje podmiotowi publicznemu, w drodze decyzji, zapewnienie dostępności, wraz z określeniem: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sposobu zapewnienia dostępności skarżącemu;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terminu realizacji nakazu, nie krótszego niż 30 dni, a w sprawach szczególnie skomplikowanych </a:t>
            </a:r>
          </a:p>
          <a:p>
            <a:pPr marL="0" indent="0">
              <a:buNone/>
            </a:pPr>
            <a:r>
              <a:rPr lang="pl-PL" dirty="0" smtClean="0"/>
              <a:t>– nie krótszego niż 60 dni, od dnia doręczenia decyzji.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87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Prezes Zarządu PFRON, w drodze decyzji, odmawia nakazania podmiotowi publicznemu zapewnienia dostępności, w przypadku gdy podmiot publiczny wykaże, że nie zapewnił dostępności, w szczególności ze względów technicznych lub prawnych, a zapewnił dostęp alternatywny, o którym mowa w art. 7, a także gdy z innych względów skarga jest bezzasadna. 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ostępowanie przed Prezesem Zarządu PFRON jest postępowaniem jednoinstancyjnym. </a:t>
            </a:r>
            <a:r>
              <a:rPr lang="pl-PL" b="1" dirty="0" smtClean="0"/>
              <a:t>do postępowań w sprawach skarg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zakresie nieuregulowanym w niniejszej ustawie stosuje się przepisy działów I </a:t>
            </a:r>
            <a:r>
              <a:rPr lang="pl-PL" dirty="0" err="1" smtClean="0"/>
              <a:t>i</a:t>
            </a:r>
            <a:r>
              <a:rPr lang="pl-PL" dirty="0" smtClean="0"/>
              <a:t> II ustawy z dnia 14 czerwca 1960 r. – Kodeks postępowania administracyjnego. </a:t>
            </a:r>
          </a:p>
          <a:p>
            <a:pPr marL="0" indent="0">
              <a:buNone/>
            </a:pPr>
            <a:r>
              <a:rPr lang="pl-PL" dirty="0" smtClean="0"/>
              <a:t>W przypadku braku realizacji nakazu w terminie, o którym mowa w art. 32 ust. 5 pkt 2, stosuje się odpowiednio przepisy o postępowaniu egzekucyjnym w administracji dotyczące </a:t>
            </a:r>
            <a:r>
              <a:rPr lang="pl-PL" b="1" u="sng" dirty="0" smtClean="0"/>
              <a:t>grzywny w celu przymuszenia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36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Wejście w życie obowiązku zapewnienia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Jeżeli podmiot publiczny, w okresie 24 miesięcy od dnia ogłoszenia niniejszej ustawy, nie zapewni dostępności osobie ze szczególnymi potrzebami, zapewnienie dostępu alternatywnego, o którym mowa w art. 7, jest traktowane jako zapewnienie dostępności.</a:t>
            </a:r>
          </a:p>
          <a:p>
            <a:pPr marL="0" indent="0">
              <a:buNone/>
            </a:pPr>
            <a:r>
              <a:rPr lang="pl-PL" dirty="0" smtClean="0"/>
              <a:t>Ustawa wchodzi w życie po upływie 14 dni od dnia ogłoszenia, z wyjątkiem: </a:t>
            </a:r>
          </a:p>
          <a:p>
            <a:pPr marL="0" indent="0">
              <a:buNone/>
            </a:pPr>
            <a:r>
              <a:rPr lang="pl-PL" dirty="0" smtClean="0"/>
              <a:t>1) art. 1 ust. 2, art. 6 pkt 2 oraz art. 7 ust. 3, które wchodzą w życie w zakresie: </a:t>
            </a:r>
          </a:p>
          <a:p>
            <a:pPr marL="0" indent="0">
              <a:buNone/>
            </a:pPr>
            <a:r>
              <a:rPr lang="pl-PL" dirty="0" smtClean="0"/>
              <a:t>a) stron internetowych podmiotów publicznych nieopublikowanych przed dniem 23 września 2018 r. – z dniem 23 września 2019 r., </a:t>
            </a:r>
          </a:p>
          <a:p>
            <a:pPr marL="0" indent="0">
              <a:buNone/>
            </a:pPr>
            <a:r>
              <a:rPr lang="pl-PL" dirty="0" smtClean="0"/>
              <a:t>b) stron internetowych podmiotów publicznych opublikowanych przed dniem 23 września 2018 r. – z dniem 23 września 2020 r., </a:t>
            </a:r>
          </a:p>
          <a:p>
            <a:pPr marL="0" indent="0">
              <a:buNone/>
            </a:pPr>
            <a:r>
              <a:rPr lang="pl-PL" dirty="0" smtClean="0"/>
              <a:t>c) aplikacji mobilnych podmiotów publicznych – z dniem 23 czerwca 2021 r.; </a:t>
            </a:r>
          </a:p>
          <a:p>
            <a:pPr marL="0" indent="0">
              <a:buNone/>
            </a:pPr>
            <a:r>
              <a:rPr lang="pl-PL" dirty="0" smtClean="0"/>
              <a:t>2) art. 15–28 </a:t>
            </a:r>
            <a:r>
              <a:rPr lang="pl-PL" b="1" dirty="0" smtClean="0"/>
              <a:t>[certyfikacja dostępności]</a:t>
            </a:r>
            <a:r>
              <a:rPr lang="pl-PL" dirty="0" smtClean="0"/>
              <a:t>, które wchodzą w życie po upływie 18 miesięcy od dnia ogłoszenia; </a:t>
            </a:r>
          </a:p>
          <a:p>
            <a:pPr marL="0" indent="0">
              <a:buNone/>
            </a:pPr>
            <a:r>
              <a:rPr lang="pl-PL" dirty="0" smtClean="0"/>
              <a:t>3) art. 4 ust. 3 i 4, art. 5 ust. 2 [</a:t>
            </a:r>
            <a:r>
              <a:rPr lang="pl-PL" b="1" dirty="0" smtClean="0"/>
              <a:t>zlecanie zadań, w tym NGO</a:t>
            </a:r>
            <a:r>
              <a:rPr lang="pl-PL" dirty="0" smtClean="0"/>
              <a:t>], art. 29–34 [</a:t>
            </a:r>
            <a:r>
              <a:rPr lang="pl-PL" b="1" dirty="0" smtClean="0"/>
              <a:t>postępowanie skargowe</a:t>
            </a:r>
            <a:r>
              <a:rPr lang="pl-PL" dirty="0" smtClean="0"/>
              <a:t>] i art. 51 [</a:t>
            </a:r>
            <a:r>
              <a:rPr lang="pl-PL" b="1" dirty="0" smtClean="0"/>
              <a:t>zmiana w przepisach</a:t>
            </a:r>
            <a:r>
              <a:rPr lang="pl-PL" dirty="0" smtClean="0"/>
              <a:t>], które wchodzą w życie po upływie 24 miesięcy od dnia ogłoszenia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6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Bartosz Wilk</a:t>
            </a:r>
          </a:p>
          <a:p>
            <a:pPr marL="0" indent="0">
              <a:buNone/>
            </a:pPr>
            <a:r>
              <a:rPr lang="pl-PL" dirty="0" smtClean="0"/>
              <a:t>tel. 693 722 628</a:t>
            </a:r>
          </a:p>
          <a:p>
            <a:pPr marL="0" indent="0">
              <a:buNone/>
            </a:pPr>
            <a:r>
              <a:rPr lang="pl-PL" dirty="0" smtClean="0"/>
              <a:t>kontakt@bartoszwilk.pl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7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mówimy o dostępności?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Ochrona praw człowieka, inkluzja wszystkich obywateli i </a:t>
            </a:r>
            <a:r>
              <a:rPr lang="pl-PL" dirty="0" smtClean="0"/>
              <a:t>obywatelek</a:t>
            </a:r>
          </a:p>
          <a:p>
            <a:r>
              <a:rPr lang="pl-PL" dirty="0" smtClean="0"/>
              <a:t>tzw. starzejące się społeczeństwo</a:t>
            </a:r>
            <a:endParaRPr lang="pl-PL" dirty="0" smtClean="0"/>
          </a:p>
          <a:p>
            <a:r>
              <a:rPr lang="pl-PL" dirty="0" smtClean="0"/>
              <a:t>Standard międzynarodowy – system Rady Europy</a:t>
            </a:r>
          </a:p>
          <a:p>
            <a:r>
              <a:rPr lang="pl-PL" dirty="0" smtClean="0"/>
              <a:t>Standard wspólnotowy – dyrektywa UE o dostępności</a:t>
            </a:r>
          </a:p>
          <a:p>
            <a:r>
              <a:rPr lang="pl-PL" dirty="0" smtClean="0"/>
              <a:t>Program rządowy Dostępność Plus</a:t>
            </a:r>
          </a:p>
          <a:p>
            <a:r>
              <a:rPr lang="pl-PL" dirty="0"/>
              <a:t>Ustawa z dnia 19 lipca 2019 r. o zapewnianiu dostępności osobom ze szczególnymi potrzebami</a:t>
            </a:r>
          </a:p>
          <a:p>
            <a:r>
              <a:rPr lang="pl-PL" dirty="0"/>
              <a:t>Ustawa z dnia 4 kwietnia 2019 r. o dostępności cyfrowej stron internetowych i aplikacji mobilnych podmiotów publicznych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8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Konwencja o prawach osób niepełnosprawnych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przyjęta </a:t>
            </a:r>
            <a:r>
              <a:rPr lang="pl-PL" dirty="0"/>
              <a:t>została przez Zgromadzenie Ogólne Narodów </a:t>
            </a:r>
            <a:r>
              <a:rPr lang="pl-PL" dirty="0" smtClean="0"/>
              <a:t>Zjednoczonych 13 </a:t>
            </a:r>
            <a:r>
              <a:rPr lang="pl-PL" dirty="0"/>
              <a:t>grudnia 2006 </a:t>
            </a:r>
            <a:r>
              <a:rPr lang="pl-PL" dirty="0" smtClean="0"/>
              <a:t>roku</a:t>
            </a:r>
          </a:p>
          <a:p>
            <a:r>
              <a:rPr lang="pl-PL" dirty="0" smtClean="0"/>
              <a:t>rząd RP </a:t>
            </a:r>
            <a:r>
              <a:rPr lang="pl-PL" dirty="0"/>
              <a:t>podpisał </a:t>
            </a:r>
            <a:r>
              <a:rPr lang="pl-PL" dirty="0" smtClean="0"/>
              <a:t>Konwencję 20 </a:t>
            </a:r>
            <a:r>
              <a:rPr lang="pl-PL" dirty="0"/>
              <a:t>marca 2007 r., </a:t>
            </a:r>
            <a:endParaRPr lang="pl-PL" dirty="0" smtClean="0"/>
          </a:p>
          <a:p>
            <a:r>
              <a:rPr lang="pl-PL" dirty="0" smtClean="0"/>
              <a:t>Polska ratyfikowała Konwencję 6 </a:t>
            </a:r>
            <a:r>
              <a:rPr lang="pl-PL" dirty="0"/>
              <a:t>września </a:t>
            </a:r>
            <a:r>
              <a:rPr lang="pl-PL" dirty="0" smtClean="0"/>
              <a:t>2012 r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59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Preambuła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Państwa Strony niniejszej konwencji</a:t>
            </a:r>
            <a:r>
              <a:rPr lang="pl-PL" dirty="0" smtClean="0"/>
              <a:t>, (…)</a:t>
            </a:r>
          </a:p>
          <a:p>
            <a:pPr marL="0" indent="0">
              <a:buNone/>
            </a:pPr>
            <a:r>
              <a:rPr lang="pl-PL" dirty="0"/>
              <a:t>(e) uznając, że niepełnosprawność jest </a:t>
            </a:r>
            <a:r>
              <a:rPr lang="pl-PL" b="1" dirty="0"/>
              <a:t>pojęciem ewoluującym </a:t>
            </a:r>
            <a:r>
              <a:rPr lang="pl-PL" dirty="0"/>
              <a:t>i że niepełnosprawność </a:t>
            </a:r>
            <a:r>
              <a:rPr lang="pl-PL" b="1" dirty="0"/>
              <a:t>wynika z interakcji między osobami z dysfunkcjami a barierami wynikającymi z postaw ludzkich i środowiskowymi, które utrudniają tym osobom pełny i skuteczny udział w życiu społeczeństwa, na zasadzie równości z innymi osobami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 smtClean="0"/>
              <a:t>(…)</a:t>
            </a:r>
          </a:p>
          <a:p>
            <a:pPr marL="0" indent="0" fontAlgn="base">
              <a:buNone/>
            </a:pPr>
            <a:r>
              <a:rPr lang="pl-PL" dirty="0" smtClean="0"/>
              <a:t>(</a:t>
            </a:r>
            <a:r>
              <a:rPr lang="pl-PL" dirty="0"/>
              <a:t>k) zaniepokojone, że </a:t>
            </a:r>
            <a:r>
              <a:rPr lang="pl-PL" b="1" dirty="0"/>
              <a:t>pomimo istnienia różnych rozwiązań i przedsięwzięć, osoby niepełnosprawne w dalszym ciągu napotykają na bariery</a:t>
            </a:r>
            <a:r>
              <a:rPr lang="pl-PL" dirty="0"/>
              <a:t> w udziale w życiu społecznym jako równoprawni członkowie społeczeństwa oraz doświadczają naruszania praw człowieka we wszystkich częściach świata</a:t>
            </a:r>
            <a:r>
              <a:rPr lang="pl-PL" dirty="0" smtClean="0"/>
              <a:t>, (…)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uzgodniły, co następuje:</a:t>
            </a:r>
          </a:p>
        </p:txBody>
      </p:sp>
    </p:spTree>
    <p:extLst>
      <p:ext uri="{BB962C8B-B14F-4D97-AF65-F5344CB8AC3E}">
        <p14:creationId xmlns:p14="http://schemas.microsoft.com/office/powerpoint/2010/main" val="22523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fontAlgn="base"/>
            <a:r>
              <a:rPr lang="pl-PL" dirty="0" smtClean="0"/>
              <a:t>Artykuł 1 </a:t>
            </a:r>
            <a:br>
              <a:rPr lang="pl-PL" dirty="0" smtClean="0"/>
            </a:br>
            <a:r>
              <a:rPr lang="pl-PL" dirty="0" smtClean="0"/>
              <a:t>Cel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8683"/>
          </a:xfrm>
        </p:spPr>
        <p:txBody>
          <a:bodyPr>
            <a:normAutofit/>
          </a:bodyPr>
          <a:lstStyle/>
          <a:p>
            <a:pPr fontAlgn="base"/>
            <a:r>
              <a:rPr lang="pl-PL" dirty="0" smtClean="0"/>
              <a:t>Celem </a:t>
            </a:r>
            <a:r>
              <a:rPr lang="pl-PL" dirty="0"/>
              <a:t>niniejszej konwencji jest popieranie, ochrona i zapewnienie pełnego i równego korzystania ze wszystkich praw człowieka i podstawowych wolności przez wszystkie osoby niepełnosprawne oraz popieranie poszanowania ich przyrodzonej godności.</a:t>
            </a:r>
          </a:p>
          <a:p>
            <a:pPr fontAlgn="base"/>
            <a:r>
              <a:rPr lang="pl-PL" b="1" dirty="0"/>
              <a:t>Do osób niepełnosprawnych </a:t>
            </a:r>
            <a:r>
              <a:rPr lang="pl-PL" b="1" u="sng" dirty="0"/>
              <a:t>zalicza się </a:t>
            </a:r>
            <a:r>
              <a:rPr lang="pl-PL" dirty="0"/>
              <a:t>te osoby, które mają długotrwale naruszoną sprawność fizyczną, umysłową, intelektualną lub w zakresie zmysłów co może, w oddziaływaniu z różnymi barierami, utrudniać im pełny i skuteczny udział w życiu społecznym, na zasadzie równości z innymi osobami.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5064369" y="5715122"/>
            <a:ext cx="6096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pl-PL" sz="2400" dirty="0" smtClean="0"/>
              <a:t>Osoba niepełnosprawna = osoba o orzeczonej niepełnosprawności?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84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6823</Words>
  <Application>Microsoft Office PowerPoint</Application>
  <PresentationFormat>Panoramiczny</PresentationFormat>
  <Paragraphs>380</Paragraphs>
  <Slides>58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Wingdings</vt:lpstr>
      <vt:lpstr>Motyw pakietu Office</vt:lpstr>
      <vt:lpstr>Dostępne czwartki  | Fundacja Sektor 3 Dostępność architektoniczna</vt:lpstr>
      <vt:lpstr>Prezentacja programu PowerPoint</vt:lpstr>
      <vt:lpstr>Dostępne czwartki | Terminy webinarów:</vt:lpstr>
      <vt:lpstr>Plan szkolenia</vt:lpstr>
      <vt:lpstr>Prezentacja programu PowerPoint</vt:lpstr>
      <vt:lpstr>Dlaczego mówimy o dostępności?</vt:lpstr>
      <vt:lpstr>Konwencja o prawach osób niepełnosprawnych</vt:lpstr>
      <vt:lpstr>Preambuła</vt:lpstr>
      <vt:lpstr>Artykuł 1  Cel</vt:lpstr>
      <vt:lpstr>Artykuł 2  Definicje</vt:lpstr>
      <vt:lpstr>Artykuł 2  c.d.</vt:lpstr>
      <vt:lpstr>Artykuł 3  Zasady ogólne</vt:lpstr>
      <vt:lpstr>Artykuł 4  Obowiązki ogólne</vt:lpstr>
      <vt:lpstr>Artykuł 4  Obowiązki ogólne c.d.</vt:lpstr>
      <vt:lpstr>Artykuł 4  Obowiązki ogólne c.d.</vt:lpstr>
      <vt:lpstr>Artykuł 5  Równość i niedyskryminacja</vt:lpstr>
      <vt:lpstr>Artykuł 9  Dostępność</vt:lpstr>
      <vt:lpstr>Artykuł 9  Dostępność</vt:lpstr>
      <vt:lpstr>Regulacje szczegółowe Konwencji</vt:lpstr>
      <vt:lpstr>Artykuł 20  Mobilność</vt:lpstr>
      <vt:lpstr>Artykuł 21  Wolność wypowiadania się i wyrażania opinii oraz dostęp do informacji</vt:lpstr>
      <vt:lpstr>Artykuł 30. Udział w życiu kulturalnym, rekreacji, wypoczynku i sporcie</vt:lpstr>
      <vt:lpstr>Dyrektywa Parlamentu Europejskiego i Rady (UE) 2019/882 z dnia 17 kwietnia 2019 r. w sprawie wymogów dostępności produktów i usług</vt:lpstr>
      <vt:lpstr>Artykuł 2  Zakres stosowania</vt:lpstr>
      <vt:lpstr>Artykuł 2  Zakres stosowania c.d.</vt:lpstr>
      <vt:lpstr>Prezentacja programu PowerPoint</vt:lpstr>
      <vt:lpstr>Ustawa z dnia 19 lipca 2019 r. o zapewnianiu dostępności osobom ze szczególnymi potrzebami</vt:lpstr>
      <vt:lpstr>Prezentacja programu PowerPoint</vt:lpstr>
      <vt:lpstr>Art. 2 ustawa o dostępności</vt:lpstr>
      <vt:lpstr>Zakres obowiązywania  ustawy o zapewnianiu dostępności</vt:lpstr>
      <vt:lpstr>Obowiązki podmiotu publicznego</vt:lpstr>
      <vt:lpstr>Obowiązki podmiotu publicznego – zlecanie zadań</vt:lpstr>
      <vt:lpstr>Obowiązki podmiotów niepublicznych</vt:lpstr>
      <vt:lpstr>Minimalne wymagania w zakresie dostępności architektonicznej</vt:lpstr>
      <vt:lpstr>Praktyczne aspekty standardu architektonicznego</vt:lpstr>
      <vt:lpstr>Minimalne wymagania w zakresie dostępności architektonicznej</vt:lpstr>
      <vt:lpstr>Art. 7 ustawy o dostępności  – dostęp alternatywny</vt:lpstr>
      <vt:lpstr>Raport o stanie dostępności  podmiotów publicznych</vt:lpstr>
      <vt:lpstr>Raport o stanie dostępności  podmiotów publicznych</vt:lpstr>
      <vt:lpstr>Koordynacja działań w zakresie dostępności</vt:lpstr>
      <vt:lpstr>Koordynator dostępności</vt:lpstr>
      <vt:lpstr>Koordynator dostępności</vt:lpstr>
      <vt:lpstr>Rozdział 3  Certyfikacja dostępności </vt:lpstr>
      <vt:lpstr>Certyfikacja dostępności c.d.</vt:lpstr>
      <vt:lpstr>Certyfikat dostępności</vt:lpstr>
      <vt:lpstr>Procedura certyfikacyjna</vt:lpstr>
      <vt:lpstr>Procedura certyfikacyjna</vt:lpstr>
      <vt:lpstr>Procedura certyfikacyjna</vt:lpstr>
      <vt:lpstr>Procedura certyfikacyjna</vt:lpstr>
      <vt:lpstr>Procedura certyfikacyjna</vt:lpstr>
      <vt:lpstr>Postępowanie wnioskowo-skargowe</vt:lpstr>
      <vt:lpstr>Postępowanie wnioskowo-skargowe</vt:lpstr>
      <vt:lpstr>Postępowanie wnioskowo-skargowe</vt:lpstr>
      <vt:lpstr>Postępowanie wnioskowo-skargowe</vt:lpstr>
      <vt:lpstr>Postępowanie wnioskowo-skargowe</vt:lpstr>
      <vt:lpstr>Postępowanie wnioskowo-skargowe</vt:lpstr>
      <vt:lpstr>Wejście w życie obowiązku zapewnienia dostępności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Dostępność architektoniczna</dc:title>
  <dc:creator>Bartosz</dc:creator>
  <cp:lastModifiedBy>Bartosz</cp:lastModifiedBy>
  <cp:revision>23</cp:revision>
  <dcterms:created xsi:type="dcterms:W3CDTF">2021-06-23T05:49:07Z</dcterms:created>
  <dcterms:modified xsi:type="dcterms:W3CDTF">2021-06-24T14:07:36Z</dcterms:modified>
</cp:coreProperties>
</file>