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4" r:id="rId3"/>
    <p:sldId id="285" r:id="rId4"/>
    <p:sldId id="277" r:id="rId5"/>
    <p:sldId id="280" r:id="rId6"/>
    <p:sldId id="278" r:id="rId7"/>
    <p:sldId id="305" r:id="rId8"/>
    <p:sldId id="279" r:id="rId9"/>
    <p:sldId id="286" r:id="rId10"/>
    <p:sldId id="287" r:id="rId11"/>
    <p:sldId id="289" r:id="rId12"/>
    <p:sldId id="288" r:id="rId13"/>
    <p:sldId id="290" r:id="rId14"/>
    <p:sldId id="291" r:id="rId15"/>
    <p:sldId id="292" r:id="rId16"/>
    <p:sldId id="293" r:id="rId17"/>
    <p:sldId id="294" r:id="rId18"/>
    <p:sldId id="302" r:id="rId19"/>
    <p:sldId id="295" r:id="rId20"/>
    <p:sldId id="296" r:id="rId21"/>
    <p:sldId id="297" r:id="rId22"/>
    <p:sldId id="273" r:id="rId23"/>
    <p:sldId id="274" r:id="rId24"/>
    <p:sldId id="257" r:id="rId25"/>
    <p:sldId id="306" r:id="rId26"/>
    <p:sldId id="258" r:id="rId27"/>
    <p:sldId id="281" r:id="rId28"/>
    <p:sldId id="259" r:id="rId29"/>
    <p:sldId id="260" r:id="rId30"/>
    <p:sldId id="261" r:id="rId31"/>
    <p:sldId id="262" r:id="rId32"/>
    <p:sldId id="267" r:id="rId33"/>
    <p:sldId id="263" r:id="rId34"/>
    <p:sldId id="264" r:id="rId35"/>
    <p:sldId id="265" r:id="rId36"/>
    <p:sldId id="269" r:id="rId37"/>
    <p:sldId id="275" r:id="rId38"/>
    <p:sldId id="276" r:id="rId39"/>
    <p:sldId id="270" r:id="rId40"/>
    <p:sldId id="272" r:id="rId41"/>
    <p:sldId id="268" r:id="rId42"/>
    <p:sldId id="298" r:id="rId43"/>
    <p:sldId id="299" r:id="rId44"/>
    <p:sldId id="271" r:id="rId45"/>
    <p:sldId id="300" r:id="rId46"/>
    <p:sldId id="301" r:id="rId47"/>
    <p:sldId id="303" r:id="rId48"/>
    <p:sldId id="304" r:id="rId49"/>
    <p:sldId id="266" r:id="rId5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FD99C-FB49-4AA8-AFA6-C62120F503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C8A992-15AF-4681-83B5-1A8465F2C78A}">
      <dgm:prSet phldrT="[Tekst]"/>
      <dgm:spPr/>
      <dgm:t>
        <a:bodyPr/>
        <a:lstStyle/>
        <a:p>
          <a:r>
            <a:rPr lang="pl-PL" dirty="0" smtClean="0"/>
            <a:t>Źródła dostępności</a:t>
          </a:r>
          <a:endParaRPr lang="pl-PL" dirty="0"/>
        </a:p>
      </dgm:t>
    </dgm:pt>
    <dgm:pt modelId="{EACE5ED5-3BCF-444E-86A6-C3BE2462DC34}" type="parTrans" cxnId="{4331B428-6C44-4468-9830-4C9FFBDFAD00}">
      <dgm:prSet/>
      <dgm:spPr/>
      <dgm:t>
        <a:bodyPr/>
        <a:lstStyle/>
        <a:p>
          <a:endParaRPr lang="pl-PL"/>
        </a:p>
      </dgm:t>
    </dgm:pt>
    <dgm:pt modelId="{16A2A08C-7467-4038-8568-D2649770A283}" type="sibTrans" cxnId="{4331B428-6C44-4468-9830-4C9FFBDFAD00}">
      <dgm:prSet/>
      <dgm:spPr/>
      <dgm:t>
        <a:bodyPr/>
        <a:lstStyle/>
        <a:p>
          <a:endParaRPr lang="pl-PL"/>
        </a:p>
      </dgm:t>
    </dgm:pt>
    <dgm:pt modelId="{7D759C29-0FFC-45EF-BFDD-B458AB1A89FC}">
      <dgm:prSet phldrT="[Tekst]"/>
      <dgm:spPr/>
      <dgm:t>
        <a:bodyPr/>
        <a:lstStyle/>
        <a:p>
          <a:r>
            <a:rPr lang="pl-PL" dirty="0" smtClean="0"/>
            <a:t>projektowanie uniwersalne</a:t>
          </a:r>
          <a:endParaRPr lang="pl-PL" dirty="0"/>
        </a:p>
      </dgm:t>
    </dgm:pt>
    <dgm:pt modelId="{C326D698-E42B-491C-9682-29414BD9E122}" type="parTrans" cxnId="{CC5E5220-C2AD-47B3-89E3-A4A79A0DE249}">
      <dgm:prSet/>
      <dgm:spPr/>
      <dgm:t>
        <a:bodyPr/>
        <a:lstStyle/>
        <a:p>
          <a:endParaRPr lang="pl-PL"/>
        </a:p>
      </dgm:t>
    </dgm:pt>
    <dgm:pt modelId="{DAA384EA-9706-4AA5-9762-02298D538935}" type="sibTrans" cxnId="{CC5E5220-C2AD-47B3-89E3-A4A79A0DE249}">
      <dgm:prSet/>
      <dgm:spPr/>
      <dgm:t>
        <a:bodyPr/>
        <a:lstStyle/>
        <a:p>
          <a:endParaRPr lang="pl-PL"/>
        </a:p>
      </dgm:t>
    </dgm:pt>
    <dgm:pt modelId="{47F3EEA0-60CC-4561-A137-D4FA0C420807}">
      <dgm:prSet phldrT="[Tekst]"/>
      <dgm:spPr/>
      <dgm:t>
        <a:bodyPr/>
        <a:lstStyle/>
        <a:p>
          <a:r>
            <a:rPr lang="pl-PL" dirty="0" smtClean="0"/>
            <a:t>racjonalne usprawnienie</a:t>
          </a:r>
          <a:endParaRPr lang="pl-PL" dirty="0"/>
        </a:p>
      </dgm:t>
    </dgm:pt>
    <dgm:pt modelId="{4F784D86-BE35-4DB5-AC49-7FC39227BE3A}" type="parTrans" cxnId="{279AA46D-5699-40FB-8B14-6C75A055408E}">
      <dgm:prSet/>
      <dgm:spPr/>
      <dgm:t>
        <a:bodyPr/>
        <a:lstStyle/>
        <a:p>
          <a:endParaRPr lang="pl-PL"/>
        </a:p>
      </dgm:t>
    </dgm:pt>
    <dgm:pt modelId="{775341BA-930A-4A35-B8EE-BCDBF075F634}" type="sibTrans" cxnId="{279AA46D-5699-40FB-8B14-6C75A055408E}">
      <dgm:prSet/>
      <dgm:spPr/>
      <dgm:t>
        <a:bodyPr/>
        <a:lstStyle/>
        <a:p>
          <a:endParaRPr lang="pl-PL"/>
        </a:p>
      </dgm:t>
    </dgm:pt>
    <dgm:pt modelId="{3073BE31-4F3C-464D-9FFA-BC950088ED00}">
      <dgm:prSet phldrT="[Tekst]"/>
      <dgm:spPr/>
      <dgm:t>
        <a:bodyPr/>
        <a:lstStyle/>
        <a:p>
          <a:r>
            <a:rPr lang="pl-PL" i="1" dirty="0" smtClean="0"/>
            <a:t>*dostęp alternatywny</a:t>
          </a:r>
          <a:endParaRPr lang="pl-PL" i="1" dirty="0"/>
        </a:p>
      </dgm:t>
    </dgm:pt>
    <dgm:pt modelId="{533749B1-AEB3-4BBB-BB7D-591D45C418B5}" type="parTrans" cxnId="{00947286-7692-47C4-9A4D-2E8BE711E0B3}">
      <dgm:prSet/>
      <dgm:spPr/>
      <dgm:t>
        <a:bodyPr/>
        <a:lstStyle/>
        <a:p>
          <a:endParaRPr lang="pl-PL"/>
        </a:p>
      </dgm:t>
    </dgm:pt>
    <dgm:pt modelId="{F6086815-BDB3-4C23-ADE4-179A6F41E77A}" type="sibTrans" cxnId="{00947286-7692-47C4-9A4D-2E8BE711E0B3}">
      <dgm:prSet/>
      <dgm:spPr/>
      <dgm:t>
        <a:bodyPr/>
        <a:lstStyle/>
        <a:p>
          <a:endParaRPr lang="pl-PL"/>
        </a:p>
      </dgm:t>
    </dgm:pt>
    <dgm:pt modelId="{19DBD3A3-44B6-43CB-BE89-AC7F80B4AE4F}" type="pres">
      <dgm:prSet presAssocID="{BDDFD99C-FB49-4AA8-AFA6-C62120F503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42F846BE-EC8F-4297-A1EC-46B4CFC13846}" type="pres">
      <dgm:prSet presAssocID="{A7C8A992-15AF-4681-83B5-1A8465F2C78A}" presName="hierRoot1" presStyleCnt="0">
        <dgm:presLayoutVars>
          <dgm:hierBranch val="init"/>
        </dgm:presLayoutVars>
      </dgm:prSet>
      <dgm:spPr/>
    </dgm:pt>
    <dgm:pt modelId="{0AB40022-6E3E-4493-93B9-CD2606968000}" type="pres">
      <dgm:prSet presAssocID="{A7C8A992-15AF-4681-83B5-1A8465F2C78A}" presName="rootComposite1" presStyleCnt="0"/>
      <dgm:spPr/>
    </dgm:pt>
    <dgm:pt modelId="{0B2CDA03-C5B0-4FFF-9073-F90289F5E93D}" type="pres">
      <dgm:prSet presAssocID="{A7C8A992-15AF-4681-83B5-1A8465F2C78A}" presName="rootText1" presStyleLbl="node0" presStyleIdx="0" presStyleCnt="2" custLinFactNeighborY="-757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DEC676A-B98B-4D1A-BD3A-FF4CA146E777}" type="pres">
      <dgm:prSet presAssocID="{A7C8A992-15AF-4681-83B5-1A8465F2C78A}" presName="rootConnector1" presStyleLbl="node1" presStyleIdx="0" presStyleCnt="0"/>
      <dgm:spPr/>
      <dgm:t>
        <a:bodyPr/>
        <a:lstStyle/>
        <a:p>
          <a:endParaRPr lang="pl-PL"/>
        </a:p>
      </dgm:t>
    </dgm:pt>
    <dgm:pt modelId="{883AF3F3-8C56-4F53-9778-620A66F93952}" type="pres">
      <dgm:prSet presAssocID="{A7C8A992-15AF-4681-83B5-1A8465F2C78A}" presName="hierChild2" presStyleCnt="0"/>
      <dgm:spPr/>
    </dgm:pt>
    <dgm:pt modelId="{1073B989-B48D-4037-893E-510B4DF38374}" type="pres">
      <dgm:prSet presAssocID="{C326D698-E42B-491C-9682-29414BD9E122}" presName="Name37" presStyleLbl="parChTrans1D2" presStyleIdx="0" presStyleCnt="2"/>
      <dgm:spPr/>
      <dgm:t>
        <a:bodyPr/>
        <a:lstStyle/>
        <a:p>
          <a:endParaRPr lang="pl-PL"/>
        </a:p>
      </dgm:t>
    </dgm:pt>
    <dgm:pt modelId="{91CFA8AF-C788-4363-AC92-9100C7221F6D}" type="pres">
      <dgm:prSet presAssocID="{7D759C29-0FFC-45EF-BFDD-B458AB1A89FC}" presName="hierRoot2" presStyleCnt="0">
        <dgm:presLayoutVars>
          <dgm:hierBranch val="init"/>
        </dgm:presLayoutVars>
      </dgm:prSet>
      <dgm:spPr/>
    </dgm:pt>
    <dgm:pt modelId="{7E11D6C0-332D-4F0E-95C9-92E4C880E213}" type="pres">
      <dgm:prSet presAssocID="{7D759C29-0FFC-45EF-BFDD-B458AB1A89FC}" presName="rootComposite" presStyleCnt="0"/>
      <dgm:spPr/>
    </dgm:pt>
    <dgm:pt modelId="{A41D237D-EFE6-4EA0-8084-12D941E14919}" type="pres">
      <dgm:prSet presAssocID="{7D759C29-0FFC-45EF-BFDD-B458AB1A89F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A57109E-5A3A-42E0-A9F9-E2DF363E0C77}" type="pres">
      <dgm:prSet presAssocID="{7D759C29-0FFC-45EF-BFDD-B458AB1A89FC}" presName="rootConnector" presStyleLbl="node2" presStyleIdx="0" presStyleCnt="2"/>
      <dgm:spPr/>
      <dgm:t>
        <a:bodyPr/>
        <a:lstStyle/>
        <a:p>
          <a:endParaRPr lang="pl-PL"/>
        </a:p>
      </dgm:t>
    </dgm:pt>
    <dgm:pt modelId="{59D99D36-BAC9-498F-B365-94C937747401}" type="pres">
      <dgm:prSet presAssocID="{7D759C29-0FFC-45EF-BFDD-B458AB1A89FC}" presName="hierChild4" presStyleCnt="0"/>
      <dgm:spPr/>
    </dgm:pt>
    <dgm:pt modelId="{028AA573-77E7-4BE1-8E38-82A0D5802960}" type="pres">
      <dgm:prSet presAssocID="{7D759C29-0FFC-45EF-BFDD-B458AB1A89FC}" presName="hierChild5" presStyleCnt="0"/>
      <dgm:spPr/>
    </dgm:pt>
    <dgm:pt modelId="{B5AF45F3-5ED2-47A4-9D3A-463F894B36CC}" type="pres">
      <dgm:prSet presAssocID="{4F784D86-BE35-4DB5-AC49-7FC39227BE3A}" presName="Name37" presStyleLbl="parChTrans1D2" presStyleIdx="1" presStyleCnt="2"/>
      <dgm:spPr/>
      <dgm:t>
        <a:bodyPr/>
        <a:lstStyle/>
        <a:p>
          <a:endParaRPr lang="pl-PL"/>
        </a:p>
      </dgm:t>
    </dgm:pt>
    <dgm:pt modelId="{11E8DC86-D110-4C69-9B72-45C2F3FDD4F2}" type="pres">
      <dgm:prSet presAssocID="{47F3EEA0-60CC-4561-A137-D4FA0C420807}" presName="hierRoot2" presStyleCnt="0">
        <dgm:presLayoutVars>
          <dgm:hierBranch val="init"/>
        </dgm:presLayoutVars>
      </dgm:prSet>
      <dgm:spPr/>
    </dgm:pt>
    <dgm:pt modelId="{CB1968A3-45A9-4318-A7E1-A9B2CEAFFC01}" type="pres">
      <dgm:prSet presAssocID="{47F3EEA0-60CC-4561-A137-D4FA0C420807}" presName="rootComposite" presStyleCnt="0"/>
      <dgm:spPr/>
    </dgm:pt>
    <dgm:pt modelId="{76D84B20-0A7A-4639-819D-E42DBA934223}" type="pres">
      <dgm:prSet presAssocID="{47F3EEA0-60CC-4561-A137-D4FA0C42080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1114D9C-3FF9-4FF6-8346-2B14B4B20907}" type="pres">
      <dgm:prSet presAssocID="{47F3EEA0-60CC-4561-A137-D4FA0C420807}" presName="rootConnector" presStyleLbl="node2" presStyleIdx="1" presStyleCnt="2"/>
      <dgm:spPr/>
      <dgm:t>
        <a:bodyPr/>
        <a:lstStyle/>
        <a:p>
          <a:endParaRPr lang="pl-PL"/>
        </a:p>
      </dgm:t>
    </dgm:pt>
    <dgm:pt modelId="{32513559-A251-436B-963A-BE2CAFD0939D}" type="pres">
      <dgm:prSet presAssocID="{47F3EEA0-60CC-4561-A137-D4FA0C420807}" presName="hierChild4" presStyleCnt="0"/>
      <dgm:spPr/>
    </dgm:pt>
    <dgm:pt modelId="{B86AE0A2-974C-4CD4-9FC7-C37D00919AC1}" type="pres">
      <dgm:prSet presAssocID="{47F3EEA0-60CC-4561-A137-D4FA0C420807}" presName="hierChild5" presStyleCnt="0"/>
      <dgm:spPr/>
    </dgm:pt>
    <dgm:pt modelId="{B5A1F24E-2AAB-4E50-A383-EF2E352081D1}" type="pres">
      <dgm:prSet presAssocID="{A7C8A992-15AF-4681-83B5-1A8465F2C78A}" presName="hierChild3" presStyleCnt="0"/>
      <dgm:spPr/>
    </dgm:pt>
    <dgm:pt modelId="{C58795BC-ADFA-4ED2-B422-DDBF59CA822B}" type="pres">
      <dgm:prSet presAssocID="{3073BE31-4F3C-464D-9FFA-BC950088ED00}" presName="hierRoot1" presStyleCnt="0">
        <dgm:presLayoutVars>
          <dgm:hierBranch val="init"/>
        </dgm:presLayoutVars>
      </dgm:prSet>
      <dgm:spPr/>
    </dgm:pt>
    <dgm:pt modelId="{174728A6-F55D-4681-8926-B6EA54EF863A}" type="pres">
      <dgm:prSet presAssocID="{3073BE31-4F3C-464D-9FFA-BC950088ED00}" presName="rootComposite1" presStyleCnt="0"/>
      <dgm:spPr/>
    </dgm:pt>
    <dgm:pt modelId="{C479C516-5F49-43B8-A3F0-0A978A7CB309}" type="pres">
      <dgm:prSet presAssocID="{3073BE31-4F3C-464D-9FFA-BC950088ED00}" presName="rootText1" presStyleLbl="node0" presStyleIdx="1" presStyleCnt="2" custLinFactNeighborX="8319" custLinFactNeighborY="-1137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2429668-81CC-4CA4-9D8A-9F2A000A1663}" type="pres">
      <dgm:prSet presAssocID="{3073BE31-4F3C-464D-9FFA-BC950088ED00}" presName="rootConnector1" presStyleLbl="node1" presStyleIdx="0" presStyleCnt="0"/>
      <dgm:spPr/>
      <dgm:t>
        <a:bodyPr/>
        <a:lstStyle/>
        <a:p>
          <a:endParaRPr lang="pl-PL"/>
        </a:p>
      </dgm:t>
    </dgm:pt>
    <dgm:pt modelId="{A9CD9946-0598-4244-9BEF-6A1F81699166}" type="pres">
      <dgm:prSet presAssocID="{3073BE31-4F3C-464D-9FFA-BC950088ED00}" presName="hierChild2" presStyleCnt="0"/>
      <dgm:spPr/>
    </dgm:pt>
    <dgm:pt modelId="{6064D03A-903D-4CD0-87AF-3A53610CE763}" type="pres">
      <dgm:prSet presAssocID="{3073BE31-4F3C-464D-9FFA-BC950088ED00}" presName="hierChild3" presStyleCnt="0"/>
      <dgm:spPr/>
    </dgm:pt>
  </dgm:ptLst>
  <dgm:cxnLst>
    <dgm:cxn modelId="{5CEB7F98-EDAA-4914-B708-CCF882808986}" type="presOf" srcId="{A7C8A992-15AF-4681-83B5-1A8465F2C78A}" destId="{3DEC676A-B98B-4D1A-BD3A-FF4CA146E777}" srcOrd="1" destOrd="0" presId="urn:microsoft.com/office/officeart/2005/8/layout/orgChart1"/>
    <dgm:cxn modelId="{8C927D82-D38C-4400-9B0D-FFC27B0EC6D0}" type="presOf" srcId="{A7C8A992-15AF-4681-83B5-1A8465F2C78A}" destId="{0B2CDA03-C5B0-4FFF-9073-F90289F5E93D}" srcOrd="0" destOrd="0" presId="urn:microsoft.com/office/officeart/2005/8/layout/orgChart1"/>
    <dgm:cxn modelId="{CEFA9835-DAA6-42A6-99EE-A6328BD479E8}" type="presOf" srcId="{4F784D86-BE35-4DB5-AC49-7FC39227BE3A}" destId="{B5AF45F3-5ED2-47A4-9D3A-463F894B36CC}" srcOrd="0" destOrd="0" presId="urn:microsoft.com/office/officeart/2005/8/layout/orgChart1"/>
    <dgm:cxn modelId="{13F5DE2D-D703-43E8-81BB-616D87473E95}" type="presOf" srcId="{3073BE31-4F3C-464D-9FFA-BC950088ED00}" destId="{32429668-81CC-4CA4-9D8A-9F2A000A1663}" srcOrd="1" destOrd="0" presId="urn:microsoft.com/office/officeart/2005/8/layout/orgChart1"/>
    <dgm:cxn modelId="{E7CA25F7-5B99-46C8-A05A-2ED8B830B004}" type="presOf" srcId="{47F3EEA0-60CC-4561-A137-D4FA0C420807}" destId="{31114D9C-3FF9-4FF6-8346-2B14B4B20907}" srcOrd="1" destOrd="0" presId="urn:microsoft.com/office/officeart/2005/8/layout/orgChart1"/>
    <dgm:cxn modelId="{86832B9E-E4B4-4C95-8033-AE4FDDECD49E}" type="presOf" srcId="{47F3EEA0-60CC-4561-A137-D4FA0C420807}" destId="{76D84B20-0A7A-4639-819D-E42DBA934223}" srcOrd="0" destOrd="0" presId="urn:microsoft.com/office/officeart/2005/8/layout/orgChart1"/>
    <dgm:cxn modelId="{2B47CBDA-AF9C-4E86-800E-BC61BD3B23B5}" type="presOf" srcId="{7D759C29-0FFC-45EF-BFDD-B458AB1A89FC}" destId="{A41D237D-EFE6-4EA0-8084-12D941E14919}" srcOrd="0" destOrd="0" presId="urn:microsoft.com/office/officeart/2005/8/layout/orgChart1"/>
    <dgm:cxn modelId="{00947286-7692-47C4-9A4D-2E8BE711E0B3}" srcId="{BDDFD99C-FB49-4AA8-AFA6-C62120F50315}" destId="{3073BE31-4F3C-464D-9FFA-BC950088ED00}" srcOrd="1" destOrd="0" parTransId="{533749B1-AEB3-4BBB-BB7D-591D45C418B5}" sibTransId="{F6086815-BDB3-4C23-ADE4-179A6F41E77A}"/>
    <dgm:cxn modelId="{CC5E5220-C2AD-47B3-89E3-A4A79A0DE249}" srcId="{A7C8A992-15AF-4681-83B5-1A8465F2C78A}" destId="{7D759C29-0FFC-45EF-BFDD-B458AB1A89FC}" srcOrd="0" destOrd="0" parTransId="{C326D698-E42B-491C-9682-29414BD9E122}" sibTransId="{DAA384EA-9706-4AA5-9762-02298D538935}"/>
    <dgm:cxn modelId="{925BE6B2-6A4A-4398-AF27-BD38637350FD}" type="presOf" srcId="{3073BE31-4F3C-464D-9FFA-BC950088ED00}" destId="{C479C516-5F49-43B8-A3F0-0A978A7CB309}" srcOrd="0" destOrd="0" presId="urn:microsoft.com/office/officeart/2005/8/layout/orgChart1"/>
    <dgm:cxn modelId="{38281623-55B5-4B47-AC64-2DAFBB039CA2}" type="presOf" srcId="{BDDFD99C-FB49-4AA8-AFA6-C62120F50315}" destId="{19DBD3A3-44B6-43CB-BE89-AC7F80B4AE4F}" srcOrd="0" destOrd="0" presId="urn:microsoft.com/office/officeart/2005/8/layout/orgChart1"/>
    <dgm:cxn modelId="{279AA46D-5699-40FB-8B14-6C75A055408E}" srcId="{A7C8A992-15AF-4681-83B5-1A8465F2C78A}" destId="{47F3EEA0-60CC-4561-A137-D4FA0C420807}" srcOrd="1" destOrd="0" parTransId="{4F784D86-BE35-4DB5-AC49-7FC39227BE3A}" sibTransId="{775341BA-930A-4A35-B8EE-BCDBF075F634}"/>
    <dgm:cxn modelId="{1EC441DA-1443-4320-B1BA-7F5035E2A251}" type="presOf" srcId="{C326D698-E42B-491C-9682-29414BD9E122}" destId="{1073B989-B48D-4037-893E-510B4DF38374}" srcOrd="0" destOrd="0" presId="urn:microsoft.com/office/officeart/2005/8/layout/orgChart1"/>
    <dgm:cxn modelId="{2A521A67-121A-4FB6-8F21-C32D80132B1D}" type="presOf" srcId="{7D759C29-0FFC-45EF-BFDD-B458AB1A89FC}" destId="{BA57109E-5A3A-42E0-A9F9-E2DF363E0C77}" srcOrd="1" destOrd="0" presId="urn:microsoft.com/office/officeart/2005/8/layout/orgChart1"/>
    <dgm:cxn modelId="{4331B428-6C44-4468-9830-4C9FFBDFAD00}" srcId="{BDDFD99C-FB49-4AA8-AFA6-C62120F50315}" destId="{A7C8A992-15AF-4681-83B5-1A8465F2C78A}" srcOrd="0" destOrd="0" parTransId="{EACE5ED5-3BCF-444E-86A6-C3BE2462DC34}" sibTransId="{16A2A08C-7467-4038-8568-D2649770A283}"/>
    <dgm:cxn modelId="{489F315A-67BB-4AB8-93F0-D00114485044}" type="presParOf" srcId="{19DBD3A3-44B6-43CB-BE89-AC7F80B4AE4F}" destId="{42F846BE-EC8F-4297-A1EC-46B4CFC13846}" srcOrd="0" destOrd="0" presId="urn:microsoft.com/office/officeart/2005/8/layout/orgChart1"/>
    <dgm:cxn modelId="{5D4B0E7C-CA19-4B1D-94CF-4AFD33A37394}" type="presParOf" srcId="{42F846BE-EC8F-4297-A1EC-46B4CFC13846}" destId="{0AB40022-6E3E-4493-93B9-CD2606968000}" srcOrd="0" destOrd="0" presId="urn:microsoft.com/office/officeart/2005/8/layout/orgChart1"/>
    <dgm:cxn modelId="{788707C4-CF42-40AC-8797-5FEDCE62FCA8}" type="presParOf" srcId="{0AB40022-6E3E-4493-93B9-CD2606968000}" destId="{0B2CDA03-C5B0-4FFF-9073-F90289F5E93D}" srcOrd="0" destOrd="0" presId="urn:microsoft.com/office/officeart/2005/8/layout/orgChart1"/>
    <dgm:cxn modelId="{36029C1C-F4A0-409B-8C02-E106F02D73CE}" type="presParOf" srcId="{0AB40022-6E3E-4493-93B9-CD2606968000}" destId="{3DEC676A-B98B-4D1A-BD3A-FF4CA146E777}" srcOrd="1" destOrd="0" presId="urn:microsoft.com/office/officeart/2005/8/layout/orgChart1"/>
    <dgm:cxn modelId="{A89A0371-120C-4312-9263-1F9C30DFCDB0}" type="presParOf" srcId="{42F846BE-EC8F-4297-A1EC-46B4CFC13846}" destId="{883AF3F3-8C56-4F53-9778-620A66F93952}" srcOrd="1" destOrd="0" presId="urn:microsoft.com/office/officeart/2005/8/layout/orgChart1"/>
    <dgm:cxn modelId="{F49B9DFD-0B68-430E-9BC9-CA96AD830D8A}" type="presParOf" srcId="{883AF3F3-8C56-4F53-9778-620A66F93952}" destId="{1073B989-B48D-4037-893E-510B4DF38374}" srcOrd="0" destOrd="0" presId="urn:microsoft.com/office/officeart/2005/8/layout/orgChart1"/>
    <dgm:cxn modelId="{6403AD07-13CD-4A84-9C09-E20F1EE5FC28}" type="presParOf" srcId="{883AF3F3-8C56-4F53-9778-620A66F93952}" destId="{91CFA8AF-C788-4363-AC92-9100C7221F6D}" srcOrd="1" destOrd="0" presId="urn:microsoft.com/office/officeart/2005/8/layout/orgChart1"/>
    <dgm:cxn modelId="{D4605B70-CFAC-4B01-BF07-3DEFFCEF63A8}" type="presParOf" srcId="{91CFA8AF-C788-4363-AC92-9100C7221F6D}" destId="{7E11D6C0-332D-4F0E-95C9-92E4C880E213}" srcOrd="0" destOrd="0" presId="urn:microsoft.com/office/officeart/2005/8/layout/orgChart1"/>
    <dgm:cxn modelId="{421B54CD-C2B5-4BDD-8334-008CC0133339}" type="presParOf" srcId="{7E11D6C0-332D-4F0E-95C9-92E4C880E213}" destId="{A41D237D-EFE6-4EA0-8084-12D941E14919}" srcOrd="0" destOrd="0" presId="urn:microsoft.com/office/officeart/2005/8/layout/orgChart1"/>
    <dgm:cxn modelId="{61CE335F-3143-4ED2-9165-74ED6B9BCDCA}" type="presParOf" srcId="{7E11D6C0-332D-4F0E-95C9-92E4C880E213}" destId="{BA57109E-5A3A-42E0-A9F9-E2DF363E0C77}" srcOrd="1" destOrd="0" presId="urn:microsoft.com/office/officeart/2005/8/layout/orgChart1"/>
    <dgm:cxn modelId="{D3138514-767E-49A9-B20B-31410C4146DF}" type="presParOf" srcId="{91CFA8AF-C788-4363-AC92-9100C7221F6D}" destId="{59D99D36-BAC9-498F-B365-94C937747401}" srcOrd="1" destOrd="0" presId="urn:microsoft.com/office/officeart/2005/8/layout/orgChart1"/>
    <dgm:cxn modelId="{CB077815-9AC1-4E06-BFE5-7E9565FDE9B7}" type="presParOf" srcId="{91CFA8AF-C788-4363-AC92-9100C7221F6D}" destId="{028AA573-77E7-4BE1-8E38-82A0D5802960}" srcOrd="2" destOrd="0" presId="urn:microsoft.com/office/officeart/2005/8/layout/orgChart1"/>
    <dgm:cxn modelId="{D42AD9FC-1D42-469B-92C8-23D31D784495}" type="presParOf" srcId="{883AF3F3-8C56-4F53-9778-620A66F93952}" destId="{B5AF45F3-5ED2-47A4-9D3A-463F894B36CC}" srcOrd="2" destOrd="0" presId="urn:microsoft.com/office/officeart/2005/8/layout/orgChart1"/>
    <dgm:cxn modelId="{D7EF25D6-F99F-453B-86F2-194BADA6BC5F}" type="presParOf" srcId="{883AF3F3-8C56-4F53-9778-620A66F93952}" destId="{11E8DC86-D110-4C69-9B72-45C2F3FDD4F2}" srcOrd="3" destOrd="0" presId="urn:microsoft.com/office/officeart/2005/8/layout/orgChart1"/>
    <dgm:cxn modelId="{4A85B5B8-E621-4EBF-9409-7E40C81B0233}" type="presParOf" srcId="{11E8DC86-D110-4C69-9B72-45C2F3FDD4F2}" destId="{CB1968A3-45A9-4318-A7E1-A9B2CEAFFC01}" srcOrd="0" destOrd="0" presId="urn:microsoft.com/office/officeart/2005/8/layout/orgChart1"/>
    <dgm:cxn modelId="{1635266A-FCF0-4BD7-87CC-95A63D86E314}" type="presParOf" srcId="{CB1968A3-45A9-4318-A7E1-A9B2CEAFFC01}" destId="{76D84B20-0A7A-4639-819D-E42DBA934223}" srcOrd="0" destOrd="0" presId="urn:microsoft.com/office/officeart/2005/8/layout/orgChart1"/>
    <dgm:cxn modelId="{EE40F262-AB53-4C0F-BA4C-CC4E69917894}" type="presParOf" srcId="{CB1968A3-45A9-4318-A7E1-A9B2CEAFFC01}" destId="{31114D9C-3FF9-4FF6-8346-2B14B4B20907}" srcOrd="1" destOrd="0" presId="urn:microsoft.com/office/officeart/2005/8/layout/orgChart1"/>
    <dgm:cxn modelId="{0BA9D0D2-62EA-46CD-AE7C-2E213D06BBB0}" type="presParOf" srcId="{11E8DC86-D110-4C69-9B72-45C2F3FDD4F2}" destId="{32513559-A251-436B-963A-BE2CAFD0939D}" srcOrd="1" destOrd="0" presId="urn:microsoft.com/office/officeart/2005/8/layout/orgChart1"/>
    <dgm:cxn modelId="{B11B22D1-71E4-4F4C-AEED-4F442C6D6C1A}" type="presParOf" srcId="{11E8DC86-D110-4C69-9B72-45C2F3FDD4F2}" destId="{B86AE0A2-974C-4CD4-9FC7-C37D00919AC1}" srcOrd="2" destOrd="0" presId="urn:microsoft.com/office/officeart/2005/8/layout/orgChart1"/>
    <dgm:cxn modelId="{3D393F15-7CAB-40D3-8FA6-F1C24E73453C}" type="presParOf" srcId="{42F846BE-EC8F-4297-A1EC-46B4CFC13846}" destId="{B5A1F24E-2AAB-4E50-A383-EF2E352081D1}" srcOrd="2" destOrd="0" presId="urn:microsoft.com/office/officeart/2005/8/layout/orgChart1"/>
    <dgm:cxn modelId="{92F0463D-27BA-4A5D-A3B9-F4033F31ADFB}" type="presParOf" srcId="{19DBD3A3-44B6-43CB-BE89-AC7F80B4AE4F}" destId="{C58795BC-ADFA-4ED2-B422-DDBF59CA822B}" srcOrd="1" destOrd="0" presId="urn:microsoft.com/office/officeart/2005/8/layout/orgChart1"/>
    <dgm:cxn modelId="{3A14176C-8FF4-4034-8DBD-17A694A126DB}" type="presParOf" srcId="{C58795BC-ADFA-4ED2-B422-DDBF59CA822B}" destId="{174728A6-F55D-4681-8926-B6EA54EF863A}" srcOrd="0" destOrd="0" presId="urn:microsoft.com/office/officeart/2005/8/layout/orgChart1"/>
    <dgm:cxn modelId="{F4105D34-8212-4651-9FF2-22136A11F46E}" type="presParOf" srcId="{174728A6-F55D-4681-8926-B6EA54EF863A}" destId="{C479C516-5F49-43B8-A3F0-0A978A7CB309}" srcOrd="0" destOrd="0" presId="urn:microsoft.com/office/officeart/2005/8/layout/orgChart1"/>
    <dgm:cxn modelId="{EAD07712-28C0-428F-921A-7729A1BB8AC4}" type="presParOf" srcId="{174728A6-F55D-4681-8926-B6EA54EF863A}" destId="{32429668-81CC-4CA4-9D8A-9F2A000A1663}" srcOrd="1" destOrd="0" presId="urn:microsoft.com/office/officeart/2005/8/layout/orgChart1"/>
    <dgm:cxn modelId="{AE169EA6-52F2-494A-A9F8-50DB671BF05B}" type="presParOf" srcId="{C58795BC-ADFA-4ED2-B422-DDBF59CA822B}" destId="{A9CD9946-0598-4244-9BEF-6A1F81699166}" srcOrd="1" destOrd="0" presId="urn:microsoft.com/office/officeart/2005/8/layout/orgChart1"/>
    <dgm:cxn modelId="{4BF96415-8AE7-41FA-89E9-D2DC8AD7F03C}" type="presParOf" srcId="{C58795BC-ADFA-4ED2-B422-DDBF59CA822B}" destId="{6064D03A-903D-4CD0-87AF-3A53610CE7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8A4A7E-97F6-4EDE-A8A2-F4B83C63A74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216A459-7287-4535-8894-02EA81E7C0C6}">
      <dgm:prSet phldrT="[Tekst]"/>
      <dgm:spPr/>
      <dgm:t>
        <a:bodyPr/>
        <a:lstStyle/>
        <a:p>
          <a:r>
            <a:rPr lang="pl-PL" dirty="0" smtClean="0"/>
            <a:t>żądanie do podmiotu publicznego</a:t>
          </a:r>
          <a:endParaRPr lang="pl-PL" dirty="0"/>
        </a:p>
      </dgm:t>
    </dgm:pt>
    <dgm:pt modelId="{1E16D3A9-92EC-459F-9890-83BAB2A163E9}" type="parTrans" cxnId="{3EEA49D3-266A-43EA-B7E3-B2D1189784A7}">
      <dgm:prSet/>
      <dgm:spPr/>
      <dgm:t>
        <a:bodyPr/>
        <a:lstStyle/>
        <a:p>
          <a:endParaRPr lang="pl-PL"/>
        </a:p>
      </dgm:t>
    </dgm:pt>
    <dgm:pt modelId="{2B19B80C-AD5F-4A77-80E9-43A18B420FBC}" type="sibTrans" cxnId="{3EEA49D3-266A-43EA-B7E3-B2D1189784A7}">
      <dgm:prSet/>
      <dgm:spPr/>
      <dgm:t>
        <a:bodyPr/>
        <a:lstStyle/>
        <a:p>
          <a:endParaRPr lang="pl-PL"/>
        </a:p>
      </dgm:t>
    </dgm:pt>
    <dgm:pt modelId="{68BA2F05-015A-46E2-9E5F-035B1572AEBA}" type="asst">
      <dgm:prSet phldrT="[Tekst]"/>
      <dgm:spPr/>
      <dgm:t>
        <a:bodyPr/>
        <a:lstStyle/>
        <a:p>
          <a:r>
            <a:rPr lang="pl-PL" dirty="0" smtClean="0"/>
            <a:t>zapewnienia dostępności cyfrowej</a:t>
          </a:r>
          <a:endParaRPr lang="pl-PL" dirty="0"/>
        </a:p>
      </dgm:t>
    </dgm:pt>
    <dgm:pt modelId="{AFE1C395-A44C-4B87-8A69-88BCC1EAC944}" type="parTrans" cxnId="{CDC292C5-3D2C-445D-A020-5D0288ADE07F}">
      <dgm:prSet/>
      <dgm:spPr/>
      <dgm:t>
        <a:bodyPr/>
        <a:lstStyle/>
        <a:p>
          <a:endParaRPr lang="pl-PL"/>
        </a:p>
      </dgm:t>
    </dgm:pt>
    <dgm:pt modelId="{20E2E230-F788-4339-9D3B-5D3580E722F9}" type="sibTrans" cxnId="{CDC292C5-3D2C-445D-A020-5D0288ADE07F}">
      <dgm:prSet/>
      <dgm:spPr/>
      <dgm:t>
        <a:bodyPr/>
        <a:lstStyle/>
        <a:p>
          <a:endParaRPr lang="pl-PL"/>
        </a:p>
      </dgm:t>
    </dgm:pt>
    <dgm:pt modelId="{4387844B-DEAB-4176-B8E0-0EC395EF27A9}" type="asst">
      <dgm:prSet phldrT="[Tekst]"/>
      <dgm:spPr/>
      <dgm:t>
        <a:bodyPr/>
        <a:lstStyle/>
        <a:p>
          <a:r>
            <a:rPr lang="pl-PL" dirty="0" smtClean="0"/>
            <a:t>zapewnienie dostępu alternatywnego</a:t>
          </a:r>
          <a:endParaRPr lang="pl-PL" dirty="0"/>
        </a:p>
      </dgm:t>
    </dgm:pt>
    <dgm:pt modelId="{2FAE5B6E-7A1D-409E-BF74-492E834C44A2}" type="parTrans" cxnId="{F4E13A0D-02EC-40DE-8426-BF1DAB1E39C7}">
      <dgm:prSet/>
      <dgm:spPr/>
      <dgm:t>
        <a:bodyPr/>
        <a:lstStyle/>
        <a:p>
          <a:endParaRPr lang="pl-PL"/>
        </a:p>
      </dgm:t>
    </dgm:pt>
    <dgm:pt modelId="{1ACA5842-F3D9-4D7A-80F8-8018E0A9468F}" type="sibTrans" cxnId="{F4E13A0D-02EC-40DE-8426-BF1DAB1E39C7}">
      <dgm:prSet/>
      <dgm:spPr/>
      <dgm:t>
        <a:bodyPr/>
        <a:lstStyle/>
        <a:p>
          <a:endParaRPr lang="pl-PL"/>
        </a:p>
      </dgm:t>
    </dgm:pt>
    <dgm:pt modelId="{AC2BEC95-D7BC-46C9-B9A2-FD0984E3F646}" type="pres">
      <dgm:prSet presAssocID="{488A4A7E-97F6-4EDE-A8A2-F4B83C63A7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82FFD1B-1400-41A2-9DC6-E7622992FC9B}" type="pres">
      <dgm:prSet presAssocID="{5216A459-7287-4535-8894-02EA81E7C0C6}" presName="hierRoot1" presStyleCnt="0">
        <dgm:presLayoutVars>
          <dgm:hierBranch val="init"/>
        </dgm:presLayoutVars>
      </dgm:prSet>
      <dgm:spPr/>
    </dgm:pt>
    <dgm:pt modelId="{9890BA72-DAC7-4FEF-BDD7-2BC5F8BAC425}" type="pres">
      <dgm:prSet presAssocID="{5216A459-7287-4535-8894-02EA81E7C0C6}" presName="rootComposite1" presStyleCnt="0"/>
      <dgm:spPr/>
    </dgm:pt>
    <dgm:pt modelId="{86C4B7C0-3B87-4920-8F85-37FF360B0316}" type="pres">
      <dgm:prSet presAssocID="{5216A459-7287-4535-8894-02EA81E7C0C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F7C9CBF-5BCE-491D-A1A2-A51C0B7F0833}" type="pres">
      <dgm:prSet presAssocID="{5216A459-7287-4535-8894-02EA81E7C0C6}" presName="rootConnector1" presStyleLbl="node1" presStyleIdx="0" presStyleCnt="0"/>
      <dgm:spPr/>
      <dgm:t>
        <a:bodyPr/>
        <a:lstStyle/>
        <a:p>
          <a:endParaRPr lang="pl-PL"/>
        </a:p>
      </dgm:t>
    </dgm:pt>
    <dgm:pt modelId="{400B2A38-2FD6-46F6-8608-ABA86DEFDC21}" type="pres">
      <dgm:prSet presAssocID="{5216A459-7287-4535-8894-02EA81E7C0C6}" presName="hierChild2" presStyleCnt="0"/>
      <dgm:spPr/>
    </dgm:pt>
    <dgm:pt modelId="{76D638E3-1045-4903-99C9-7C7C50915C4A}" type="pres">
      <dgm:prSet presAssocID="{5216A459-7287-4535-8894-02EA81E7C0C6}" presName="hierChild3" presStyleCnt="0"/>
      <dgm:spPr/>
    </dgm:pt>
    <dgm:pt modelId="{2B8852D1-1434-4A4A-A1D9-FB3278BA734F}" type="pres">
      <dgm:prSet presAssocID="{AFE1C395-A44C-4B87-8A69-88BCC1EAC944}" presName="Name111" presStyleLbl="parChTrans1D2" presStyleIdx="0" presStyleCnt="2"/>
      <dgm:spPr/>
      <dgm:t>
        <a:bodyPr/>
        <a:lstStyle/>
        <a:p>
          <a:endParaRPr lang="pl-PL"/>
        </a:p>
      </dgm:t>
    </dgm:pt>
    <dgm:pt modelId="{D6857837-620C-42ED-92B1-8C2078E279EF}" type="pres">
      <dgm:prSet presAssocID="{68BA2F05-015A-46E2-9E5F-035B1572AEBA}" presName="hierRoot3" presStyleCnt="0">
        <dgm:presLayoutVars>
          <dgm:hierBranch val="init"/>
        </dgm:presLayoutVars>
      </dgm:prSet>
      <dgm:spPr/>
    </dgm:pt>
    <dgm:pt modelId="{449607AA-982C-4968-80BB-A3C2FA314C15}" type="pres">
      <dgm:prSet presAssocID="{68BA2F05-015A-46E2-9E5F-035B1572AEBA}" presName="rootComposite3" presStyleCnt="0"/>
      <dgm:spPr/>
    </dgm:pt>
    <dgm:pt modelId="{A8AE920C-9E0B-40F9-BBFE-E8B082231FA6}" type="pres">
      <dgm:prSet presAssocID="{68BA2F05-015A-46E2-9E5F-035B1572AEBA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A7A9E0F-BFCC-40D0-A7A7-9940B4C8AF33}" type="pres">
      <dgm:prSet presAssocID="{68BA2F05-015A-46E2-9E5F-035B1572AEBA}" presName="rootConnector3" presStyleLbl="asst1" presStyleIdx="0" presStyleCnt="2"/>
      <dgm:spPr/>
      <dgm:t>
        <a:bodyPr/>
        <a:lstStyle/>
        <a:p>
          <a:endParaRPr lang="pl-PL"/>
        </a:p>
      </dgm:t>
    </dgm:pt>
    <dgm:pt modelId="{A6890EC4-22C6-4CAB-A3C2-C4C7BC788596}" type="pres">
      <dgm:prSet presAssocID="{68BA2F05-015A-46E2-9E5F-035B1572AEBA}" presName="hierChild6" presStyleCnt="0"/>
      <dgm:spPr/>
    </dgm:pt>
    <dgm:pt modelId="{DE7D4406-38B4-44FE-9CA0-BD7E535F2B92}" type="pres">
      <dgm:prSet presAssocID="{68BA2F05-015A-46E2-9E5F-035B1572AEBA}" presName="hierChild7" presStyleCnt="0"/>
      <dgm:spPr/>
    </dgm:pt>
    <dgm:pt modelId="{A1D8E9D5-D14B-4445-BD3F-C16FB5D28A52}" type="pres">
      <dgm:prSet presAssocID="{2FAE5B6E-7A1D-409E-BF74-492E834C44A2}" presName="Name111" presStyleLbl="parChTrans1D2" presStyleIdx="1" presStyleCnt="2"/>
      <dgm:spPr/>
      <dgm:t>
        <a:bodyPr/>
        <a:lstStyle/>
        <a:p>
          <a:endParaRPr lang="pl-PL"/>
        </a:p>
      </dgm:t>
    </dgm:pt>
    <dgm:pt modelId="{924D7FBB-4AF4-4758-A899-47FB32BC915A}" type="pres">
      <dgm:prSet presAssocID="{4387844B-DEAB-4176-B8E0-0EC395EF27A9}" presName="hierRoot3" presStyleCnt="0">
        <dgm:presLayoutVars>
          <dgm:hierBranch val="init"/>
        </dgm:presLayoutVars>
      </dgm:prSet>
      <dgm:spPr/>
    </dgm:pt>
    <dgm:pt modelId="{3B749DD8-29A4-4ABA-A656-C20B805DD960}" type="pres">
      <dgm:prSet presAssocID="{4387844B-DEAB-4176-B8E0-0EC395EF27A9}" presName="rootComposite3" presStyleCnt="0"/>
      <dgm:spPr/>
    </dgm:pt>
    <dgm:pt modelId="{463C53C9-24D2-489C-BA0A-B0528DD4DBFD}" type="pres">
      <dgm:prSet presAssocID="{4387844B-DEAB-4176-B8E0-0EC395EF27A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11A5453-F655-4E58-A754-95A8DA0AE424}" type="pres">
      <dgm:prSet presAssocID="{4387844B-DEAB-4176-B8E0-0EC395EF27A9}" presName="rootConnector3" presStyleLbl="asst1" presStyleIdx="1" presStyleCnt="2"/>
      <dgm:spPr/>
      <dgm:t>
        <a:bodyPr/>
        <a:lstStyle/>
        <a:p>
          <a:endParaRPr lang="pl-PL"/>
        </a:p>
      </dgm:t>
    </dgm:pt>
    <dgm:pt modelId="{D486B846-A916-4F02-A9FE-33F52ED08E51}" type="pres">
      <dgm:prSet presAssocID="{4387844B-DEAB-4176-B8E0-0EC395EF27A9}" presName="hierChild6" presStyleCnt="0"/>
      <dgm:spPr/>
    </dgm:pt>
    <dgm:pt modelId="{BC27ACA8-AE1E-44E6-8F88-89D512A495B9}" type="pres">
      <dgm:prSet presAssocID="{4387844B-DEAB-4176-B8E0-0EC395EF27A9}" presName="hierChild7" presStyleCnt="0"/>
      <dgm:spPr/>
    </dgm:pt>
  </dgm:ptLst>
  <dgm:cxnLst>
    <dgm:cxn modelId="{42B3F1AB-88CE-4C41-8A56-AF56A5FA748D}" type="presOf" srcId="{68BA2F05-015A-46E2-9E5F-035B1572AEBA}" destId="{A8AE920C-9E0B-40F9-BBFE-E8B082231FA6}" srcOrd="0" destOrd="0" presId="urn:microsoft.com/office/officeart/2005/8/layout/orgChart1"/>
    <dgm:cxn modelId="{F4E13A0D-02EC-40DE-8426-BF1DAB1E39C7}" srcId="{5216A459-7287-4535-8894-02EA81E7C0C6}" destId="{4387844B-DEAB-4176-B8E0-0EC395EF27A9}" srcOrd="1" destOrd="0" parTransId="{2FAE5B6E-7A1D-409E-BF74-492E834C44A2}" sibTransId="{1ACA5842-F3D9-4D7A-80F8-8018E0A9468F}"/>
    <dgm:cxn modelId="{54E1C752-8592-4289-9A43-FB39214706A4}" type="presOf" srcId="{4387844B-DEAB-4176-B8E0-0EC395EF27A9}" destId="{463C53C9-24D2-489C-BA0A-B0528DD4DBFD}" srcOrd="0" destOrd="0" presId="urn:microsoft.com/office/officeart/2005/8/layout/orgChart1"/>
    <dgm:cxn modelId="{0CB42D2E-77E9-4A7A-9242-0C4483FC2828}" type="presOf" srcId="{4387844B-DEAB-4176-B8E0-0EC395EF27A9}" destId="{211A5453-F655-4E58-A754-95A8DA0AE424}" srcOrd="1" destOrd="0" presId="urn:microsoft.com/office/officeart/2005/8/layout/orgChart1"/>
    <dgm:cxn modelId="{3EEA49D3-266A-43EA-B7E3-B2D1189784A7}" srcId="{488A4A7E-97F6-4EDE-A8A2-F4B83C63A748}" destId="{5216A459-7287-4535-8894-02EA81E7C0C6}" srcOrd="0" destOrd="0" parTransId="{1E16D3A9-92EC-459F-9890-83BAB2A163E9}" sibTransId="{2B19B80C-AD5F-4A77-80E9-43A18B420FBC}"/>
    <dgm:cxn modelId="{BEA34763-8C89-4DE4-90B8-652AC1DD41F5}" type="presOf" srcId="{488A4A7E-97F6-4EDE-A8A2-F4B83C63A748}" destId="{AC2BEC95-D7BC-46C9-B9A2-FD0984E3F646}" srcOrd="0" destOrd="0" presId="urn:microsoft.com/office/officeart/2005/8/layout/orgChart1"/>
    <dgm:cxn modelId="{B2832A2A-AFA3-4C1E-9CBC-55C481090BE1}" type="presOf" srcId="{2FAE5B6E-7A1D-409E-BF74-492E834C44A2}" destId="{A1D8E9D5-D14B-4445-BD3F-C16FB5D28A52}" srcOrd="0" destOrd="0" presId="urn:microsoft.com/office/officeart/2005/8/layout/orgChart1"/>
    <dgm:cxn modelId="{ECFAE15E-DC81-434F-8CE1-533D442E96D2}" type="presOf" srcId="{5216A459-7287-4535-8894-02EA81E7C0C6}" destId="{FF7C9CBF-5BCE-491D-A1A2-A51C0B7F0833}" srcOrd="1" destOrd="0" presId="urn:microsoft.com/office/officeart/2005/8/layout/orgChart1"/>
    <dgm:cxn modelId="{3B468F7F-EF1F-49DE-84FD-D9CC6F8ED652}" type="presOf" srcId="{5216A459-7287-4535-8894-02EA81E7C0C6}" destId="{86C4B7C0-3B87-4920-8F85-37FF360B0316}" srcOrd="0" destOrd="0" presId="urn:microsoft.com/office/officeart/2005/8/layout/orgChart1"/>
    <dgm:cxn modelId="{68A6099E-F6D0-46C1-9E16-16E0F628B2E1}" type="presOf" srcId="{AFE1C395-A44C-4B87-8A69-88BCC1EAC944}" destId="{2B8852D1-1434-4A4A-A1D9-FB3278BA734F}" srcOrd="0" destOrd="0" presId="urn:microsoft.com/office/officeart/2005/8/layout/orgChart1"/>
    <dgm:cxn modelId="{CDC292C5-3D2C-445D-A020-5D0288ADE07F}" srcId="{5216A459-7287-4535-8894-02EA81E7C0C6}" destId="{68BA2F05-015A-46E2-9E5F-035B1572AEBA}" srcOrd="0" destOrd="0" parTransId="{AFE1C395-A44C-4B87-8A69-88BCC1EAC944}" sibTransId="{20E2E230-F788-4339-9D3B-5D3580E722F9}"/>
    <dgm:cxn modelId="{904ECE49-83C9-48A1-B0FF-245478C8AF25}" type="presOf" srcId="{68BA2F05-015A-46E2-9E5F-035B1572AEBA}" destId="{8A7A9E0F-BFCC-40D0-A7A7-9940B4C8AF33}" srcOrd="1" destOrd="0" presId="urn:microsoft.com/office/officeart/2005/8/layout/orgChart1"/>
    <dgm:cxn modelId="{973FAFC1-7251-4383-8F37-18B6E29163EA}" type="presParOf" srcId="{AC2BEC95-D7BC-46C9-B9A2-FD0984E3F646}" destId="{382FFD1B-1400-41A2-9DC6-E7622992FC9B}" srcOrd="0" destOrd="0" presId="urn:microsoft.com/office/officeart/2005/8/layout/orgChart1"/>
    <dgm:cxn modelId="{8E17C354-9DF8-43E0-A01B-E57A40D847BF}" type="presParOf" srcId="{382FFD1B-1400-41A2-9DC6-E7622992FC9B}" destId="{9890BA72-DAC7-4FEF-BDD7-2BC5F8BAC425}" srcOrd="0" destOrd="0" presId="urn:microsoft.com/office/officeart/2005/8/layout/orgChart1"/>
    <dgm:cxn modelId="{BC47CC7F-3C92-4D23-A89A-4D7054986710}" type="presParOf" srcId="{9890BA72-DAC7-4FEF-BDD7-2BC5F8BAC425}" destId="{86C4B7C0-3B87-4920-8F85-37FF360B0316}" srcOrd="0" destOrd="0" presId="urn:microsoft.com/office/officeart/2005/8/layout/orgChart1"/>
    <dgm:cxn modelId="{E6486888-C441-47DE-9867-3C4A2BBB7C20}" type="presParOf" srcId="{9890BA72-DAC7-4FEF-BDD7-2BC5F8BAC425}" destId="{FF7C9CBF-5BCE-491D-A1A2-A51C0B7F0833}" srcOrd="1" destOrd="0" presId="urn:microsoft.com/office/officeart/2005/8/layout/orgChart1"/>
    <dgm:cxn modelId="{BA6505D3-6A81-4CAC-BBBC-8A744BE25B92}" type="presParOf" srcId="{382FFD1B-1400-41A2-9DC6-E7622992FC9B}" destId="{400B2A38-2FD6-46F6-8608-ABA86DEFDC21}" srcOrd="1" destOrd="0" presId="urn:microsoft.com/office/officeart/2005/8/layout/orgChart1"/>
    <dgm:cxn modelId="{188F1A41-ACC3-4470-95C0-AE9D1908ABB0}" type="presParOf" srcId="{382FFD1B-1400-41A2-9DC6-E7622992FC9B}" destId="{76D638E3-1045-4903-99C9-7C7C50915C4A}" srcOrd="2" destOrd="0" presId="urn:microsoft.com/office/officeart/2005/8/layout/orgChart1"/>
    <dgm:cxn modelId="{23290DBA-7352-4022-B2A4-D9A3D6427756}" type="presParOf" srcId="{76D638E3-1045-4903-99C9-7C7C50915C4A}" destId="{2B8852D1-1434-4A4A-A1D9-FB3278BA734F}" srcOrd="0" destOrd="0" presId="urn:microsoft.com/office/officeart/2005/8/layout/orgChart1"/>
    <dgm:cxn modelId="{AE48EA31-ABAF-4C1E-9D1C-2C9D24DED3AD}" type="presParOf" srcId="{76D638E3-1045-4903-99C9-7C7C50915C4A}" destId="{D6857837-620C-42ED-92B1-8C2078E279EF}" srcOrd="1" destOrd="0" presId="urn:microsoft.com/office/officeart/2005/8/layout/orgChart1"/>
    <dgm:cxn modelId="{49A00D73-0817-4CAD-89B2-3D8F06326BD1}" type="presParOf" srcId="{D6857837-620C-42ED-92B1-8C2078E279EF}" destId="{449607AA-982C-4968-80BB-A3C2FA314C15}" srcOrd="0" destOrd="0" presId="urn:microsoft.com/office/officeart/2005/8/layout/orgChart1"/>
    <dgm:cxn modelId="{99491403-9FFA-407F-B7FA-538B6785F68C}" type="presParOf" srcId="{449607AA-982C-4968-80BB-A3C2FA314C15}" destId="{A8AE920C-9E0B-40F9-BBFE-E8B082231FA6}" srcOrd="0" destOrd="0" presId="urn:microsoft.com/office/officeart/2005/8/layout/orgChart1"/>
    <dgm:cxn modelId="{D87B2BC3-8C64-4DB6-8583-F4A23DEA9809}" type="presParOf" srcId="{449607AA-982C-4968-80BB-A3C2FA314C15}" destId="{8A7A9E0F-BFCC-40D0-A7A7-9940B4C8AF33}" srcOrd="1" destOrd="0" presId="urn:microsoft.com/office/officeart/2005/8/layout/orgChart1"/>
    <dgm:cxn modelId="{215A749E-D592-4CFB-BCDB-AF4759F5A274}" type="presParOf" srcId="{D6857837-620C-42ED-92B1-8C2078E279EF}" destId="{A6890EC4-22C6-4CAB-A3C2-C4C7BC788596}" srcOrd="1" destOrd="0" presId="urn:microsoft.com/office/officeart/2005/8/layout/orgChart1"/>
    <dgm:cxn modelId="{3ADE0901-1095-454B-B1AE-7CE0D80A0DEA}" type="presParOf" srcId="{D6857837-620C-42ED-92B1-8C2078E279EF}" destId="{DE7D4406-38B4-44FE-9CA0-BD7E535F2B92}" srcOrd="2" destOrd="0" presId="urn:microsoft.com/office/officeart/2005/8/layout/orgChart1"/>
    <dgm:cxn modelId="{7381BB11-0C15-4CE2-88D7-608863603998}" type="presParOf" srcId="{76D638E3-1045-4903-99C9-7C7C50915C4A}" destId="{A1D8E9D5-D14B-4445-BD3F-C16FB5D28A52}" srcOrd="2" destOrd="0" presId="urn:microsoft.com/office/officeart/2005/8/layout/orgChart1"/>
    <dgm:cxn modelId="{7F3BA5F2-0165-4CE5-B02D-32453977817B}" type="presParOf" srcId="{76D638E3-1045-4903-99C9-7C7C50915C4A}" destId="{924D7FBB-4AF4-4758-A899-47FB32BC915A}" srcOrd="3" destOrd="0" presId="urn:microsoft.com/office/officeart/2005/8/layout/orgChart1"/>
    <dgm:cxn modelId="{C2344C89-75E7-4817-9114-9A97194EEC2A}" type="presParOf" srcId="{924D7FBB-4AF4-4758-A899-47FB32BC915A}" destId="{3B749DD8-29A4-4ABA-A656-C20B805DD960}" srcOrd="0" destOrd="0" presId="urn:microsoft.com/office/officeart/2005/8/layout/orgChart1"/>
    <dgm:cxn modelId="{9DF5179F-6042-48C3-81A7-A4BDFEB4816C}" type="presParOf" srcId="{3B749DD8-29A4-4ABA-A656-C20B805DD960}" destId="{463C53C9-24D2-489C-BA0A-B0528DD4DBFD}" srcOrd="0" destOrd="0" presId="urn:microsoft.com/office/officeart/2005/8/layout/orgChart1"/>
    <dgm:cxn modelId="{B3961725-65D8-497F-ACDF-C97EA606374E}" type="presParOf" srcId="{3B749DD8-29A4-4ABA-A656-C20B805DD960}" destId="{211A5453-F655-4E58-A754-95A8DA0AE424}" srcOrd="1" destOrd="0" presId="urn:microsoft.com/office/officeart/2005/8/layout/orgChart1"/>
    <dgm:cxn modelId="{65FF93CB-4C35-4CCA-AF8E-87445090564C}" type="presParOf" srcId="{924D7FBB-4AF4-4758-A899-47FB32BC915A}" destId="{D486B846-A916-4F02-A9FE-33F52ED08E51}" srcOrd="1" destOrd="0" presId="urn:microsoft.com/office/officeart/2005/8/layout/orgChart1"/>
    <dgm:cxn modelId="{2A5D73D6-C936-4C95-BE01-30693F8A0B58}" type="presParOf" srcId="{924D7FBB-4AF4-4758-A899-47FB32BC915A}" destId="{BC27ACA8-AE1E-44E6-8F88-89D512A495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F45F3-5ED2-47A4-9D3A-463F894B36CC}">
      <dsp:nvSpPr>
        <dsp:cNvPr id="0" name=""/>
        <dsp:cNvSpPr/>
      </dsp:nvSpPr>
      <dsp:spPr>
        <a:xfrm>
          <a:off x="3376224" y="2170655"/>
          <a:ext cx="1848420" cy="75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502"/>
              </a:lnTo>
              <a:lnTo>
                <a:pt x="1848420" y="436502"/>
              </a:lnTo>
              <a:lnTo>
                <a:pt x="1848420" y="757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3B989-B48D-4037-893E-510B4DF38374}">
      <dsp:nvSpPr>
        <dsp:cNvPr id="0" name=""/>
        <dsp:cNvSpPr/>
      </dsp:nvSpPr>
      <dsp:spPr>
        <a:xfrm>
          <a:off x="1527804" y="2170655"/>
          <a:ext cx="1848420" cy="757302"/>
        </a:xfrm>
        <a:custGeom>
          <a:avLst/>
          <a:gdLst/>
          <a:ahLst/>
          <a:cxnLst/>
          <a:rect l="0" t="0" r="0" b="0"/>
          <a:pathLst>
            <a:path>
              <a:moveTo>
                <a:pt x="1848420" y="0"/>
              </a:moveTo>
              <a:lnTo>
                <a:pt x="1848420" y="436502"/>
              </a:lnTo>
              <a:lnTo>
                <a:pt x="0" y="436502"/>
              </a:lnTo>
              <a:lnTo>
                <a:pt x="0" y="757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DA03-C5B0-4FFF-9073-F90289F5E93D}">
      <dsp:nvSpPr>
        <dsp:cNvPr id="0" name=""/>
        <dsp:cNvSpPr/>
      </dsp:nvSpPr>
      <dsp:spPr>
        <a:xfrm>
          <a:off x="1848604" y="643035"/>
          <a:ext cx="3055240" cy="1527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Źródła dostępności</a:t>
          </a:r>
          <a:endParaRPr lang="pl-PL" sz="4000" kern="1200" dirty="0"/>
        </a:p>
      </dsp:txBody>
      <dsp:txXfrm>
        <a:off x="1848604" y="643035"/>
        <a:ext cx="3055240" cy="1527620"/>
      </dsp:txXfrm>
    </dsp:sp>
    <dsp:sp modelId="{A41D237D-EFE6-4EA0-8084-12D941E14919}">
      <dsp:nvSpPr>
        <dsp:cNvPr id="0" name=""/>
        <dsp:cNvSpPr/>
      </dsp:nvSpPr>
      <dsp:spPr>
        <a:xfrm>
          <a:off x="183" y="2927958"/>
          <a:ext cx="3055240" cy="1527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projektowanie uniwersalne</a:t>
          </a:r>
          <a:endParaRPr lang="pl-PL" sz="4000" kern="1200" dirty="0"/>
        </a:p>
      </dsp:txBody>
      <dsp:txXfrm>
        <a:off x="183" y="2927958"/>
        <a:ext cx="3055240" cy="1527620"/>
      </dsp:txXfrm>
    </dsp:sp>
    <dsp:sp modelId="{76D84B20-0A7A-4639-819D-E42DBA934223}">
      <dsp:nvSpPr>
        <dsp:cNvPr id="0" name=""/>
        <dsp:cNvSpPr/>
      </dsp:nvSpPr>
      <dsp:spPr>
        <a:xfrm>
          <a:off x="3697024" y="2927958"/>
          <a:ext cx="3055240" cy="1527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smtClean="0"/>
            <a:t>racjonalne usprawnienie</a:t>
          </a:r>
          <a:endParaRPr lang="pl-PL" sz="4000" kern="1200" dirty="0"/>
        </a:p>
      </dsp:txBody>
      <dsp:txXfrm>
        <a:off x="3697024" y="2927958"/>
        <a:ext cx="3055240" cy="1527620"/>
      </dsp:txXfrm>
    </dsp:sp>
    <dsp:sp modelId="{C479C516-5F49-43B8-A3F0-0A978A7CB309}">
      <dsp:nvSpPr>
        <dsp:cNvPr id="0" name=""/>
        <dsp:cNvSpPr/>
      </dsp:nvSpPr>
      <dsp:spPr>
        <a:xfrm>
          <a:off x="5545629" y="584970"/>
          <a:ext cx="3055240" cy="15276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i="1" kern="1200" dirty="0" smtClean="0"/>
            <a:t>*dostęp alternatywny</a:t>
          </a:r>
          <a:endParaRPr lang="pl-PL" sz="4000" i="1" kern="1200" dirty="0"/>
        </a:p>
      </dsp:txBody>
      <dsp:txXfrm>
        <a:off x="5545629" y="584970"/>
        <a:ext cx="3055240" cy="1527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8E9D5-D14B-4445-BD3F-C16FB5D28A52}">
      <dsp:nvSpPr>
        <dsp:cNvPr id="0" name=""/>
        <dsp:cNvSpPr/>
      </dsp:nvSpPr>
      <dsp:spPr>
        <a:xfrm>
          <a:off x="5257800" y="1798278"/>
          <a:ext cx="377390" cy="1653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331"/>
              </a:lnTo>
              <a:lnTo>
                <a:pt x="377390" y="16533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852D1-1434-4A4A-A1D9-FB3278BA734F}">
      <dsp:nvSpPr>
        <dsp:cNvPr id="0" name=""/>
        <dsp:cNvSpPr/>
      </dsp:nvSpPr>
      <dsp:spPr>
        <a:xfrm>
          <a:off x="4880409" y="1798278"/>
          <a:ext cx="377390" cy="1653331"/>
        </a:xfrm>
        <a:custGeom>
          <a:avLst/>
          <a:gdLst/>
          <a:ahLst/>
          <a:cxnLst/>
          <a:rect l="0" t="0" r="0" b="0"/>
          <a:pathLst>
            <a:path>
              <a:moveTo>
                <a:pt x="377390" y="0"/>
              </a:moveTo>
              <a:lnTo>
                <a:pt x="377390" y="1653331"/>
              </a:lnTo>
              <a:lnTo>
                <a:pt x="0" y="16533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4B7C0-3B87-4920-8F85-37FF360B0316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 smtClean="0"/>
            <a:t>żądanie do podmiotu publicznego</a:t>
          </a:r>
          <a:endParaRPr lang="pl-PL" sz="4100" kern="1200" dirty="0"/>
        </a:p>
      </dsp:txBody>
      <dsp:txXfrm>
        <a:off x="3460700" y="1178"/>
        <a:ext cx="3594199" cy="1797099"/>
      </dsp:txXfrm>
    </dsp:sp>
    <dsp:sp modelId="{A8AE920C-9E0B-40F9-BBFE-E8B082231FA6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 smtClean="0"/>
            <a:t>zapewnienia dostępności cyfrowej</a:t>
          </a:r>
          <a:endParaRPr lang="pl-PL" sz="4100" kern="1200" dirty="0"/>
        </a:p>
      </dsp:txBody>
      <dsp:txXfrm>
        <a:off x="1286209" y="2553059"/>
        <a:ext cx="3594199" cy="1797099"/>
      </dsp:txXfrm>
    </dsp:sp>
    <dsp:sp modelId="{463C53C9-24D2-489C-BA0A-B0528DD4DBFD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 smtClean="0"/>
            <a:t>zapewnienie dostępu alternatywnego</a:t>
          </a:r>
          <a:endParaRPr lang="pl-PL" sz="4100" kern="1200" dirty="0"/>
        </a:p>
      </dsp:txBody>
      <dsp:txXfrm>
        <a:off x="5635190" y="2553059"/>
        <a:ext cx="3594199" cy="179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64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88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8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721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96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66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40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71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92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61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05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F4788-DA08-4149-9271-88C73780B9F1}" type="datetimeFigureOut">
              <a:rPr lang="pl-PL" smtClean="0"/>
              <a:t>2021-07-15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1778-4D53-4181-A60E-86A124095F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58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26998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Dostępne czwartki </a:t>
            </a:r>
            <a:br>
              <a:rPr lang="pl-PL" b="1" dirty="0" smtClean="0"/>
            </a:br>
            <a:r>
              <a:rPr lang="pl-PL" b="1" dirty="0" smtClean="0"/>
              <a:t>| Fundacja Sektor 3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alternatywne formy zapewnienia dostępności, projektowanie uniwersalne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57584"/>
            <a:ext cx="9144000" cy="1655762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Bartosz Wilk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00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Zasady projektowania uniwersalnego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za: http://universaldesign.ie/)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) Sprawiedliwe wykorzystanie</a:t>
            </a:r>
          </a:p>
          <a:p>
            <a:r>
              <a:rPr lang="pl-PL" dirty="0"/>
              <a:t>Projekt jest użyteczny i można go sprzedawać osobom o różnych zdolnościach.</a:t>
            </a:r>
          </a:p>
          <a:p>
            <a:pPr marL="0" indent="0">
              <a:buNone/>
            </a:pPr>
            <a:r>
              <a:rPr lang="pl-PL" b="1" dirty="0"/>
              <a:t>Wytyczne:</a:t>
            </a:r>
          </a:p>
          <a:p>
            <a:pPr marL="0" indent="0">
              <a:buNone/>
            </a:pPr>
            <a:r>
              <a:rPr lang="pl-PL" dirty="0"/>
              <a:t>1a. Zapewnij te same sposoby użytkowania dla wszystkich użytkowników: identyczne, gdy tylko jest to możliwe; równoważne, gdy </a:t>
            </a:r>
            <a:r>
              <a:rPr lang="pl-PL" dirty="0" smtClean="0"/>
              <a:t>nie jest.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1b. Unikaj segregacji lub stygmatyzacji jakichkolwiek użytkowników.</a:t>
            </a:r>
          </a:p>
          <a:p>
            <a:pPr marL="0" indent="0">
              <a:buNone/>
            </a:pPr>
            <a:r>
              <a:rPr lang="pl-PL" dirty="0"/>
              <a:t>1c. Postanowienia dotyczące prywatności, bezpieczeństwa i bezpieczeństwa powinny być jednakowo dostępne dla wszystkich użytkowników.</a:t>
            </a:r>
          </a:p>
          <a:p>
            <a:pPr marL="0" indent="0">
              <a:buNone/>
            </a:pPr>
            <a:r>
              <a:rPr lang="pl-PL" dirty="0"/>
              <a:t>1d. Spraw, aby projekt był atrakcyjny dla wszystkich użytkowników.</a:t>
            </a:r>
          </a:p>
        </p:txBody>
      </p:sp>
    </p:spTree>
    <p:extLst>
      <p:ext uri="{BB962C8B-B14F-4D97-AF65-F5344CB8AC3E}">
        <p14:creationId xmlns:p14="http://schemas.microsoft.com/office/powerpoint/2010/main" val="50247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K. Kowalski, </a:t>
            </a:r>
            <a:r>
              <a:rPr lang="pl-PL" i="1" dirty="0" smtClean="0"/>
              <a:t>O </a:t>
            </a:r>
            <a:r>
              <a:rPr lang="pl-PL" i="1" dirty="0"/>
              <a:t>co tyle szumu</a:t>
            </a:r>
            <a:r>
              <a:rPr lang="pl-PL" i="1" dirty="0" smtClean="0"/>
              <a:t>? </a:t>
            </a:r>
            <a:r>
              <a:rPr lang="pl-PL" i="1" dirty="0"/>
              <a:t>Projektowanie uniwersalne</a:t>
            </a:r>
            <a:r>
              <a:rPr lang="pl-PL" dirty="0"/>
              <a:t>, czasopismo "Formy" nr 4/2020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Przykład Zasady 1:</a:t>
            </a:r>
            <a:endParaRPr lang="pl-PL" b="1" dirty="0"/>
          </a:p>
          <a:p>
            <a:pPr marL="0" indent="0">
              <a:buNone/>
            </a:pPr>
            <a:r>
              <a:rPr lang="pl-PL" dirty="0" smtClean="0"/>
              <a:t>„Pochylnia </a:t>
            </a:r>
            <a:r>
              <a:rPr lang="pl-PL" dirty="0"/>
              <a:t>może służyć każdemu – rodzicom z wózkiem dziecięcym, osobom poruszającym się na wózku lub transportującym ciężkie przedmioty, ale przy dużych wysokościach jej budowa przestaje być zasadna.</a:t>
            </a:r>
          </a:p>
          <a:p>
            <a:pPr marL="0" indent="0">
              <a:buNone/>
            </a:pPr>
            <a:r>
              <a:rPr lang="pl-PL" dirty="0"/>
              <a:t>Schody i winda to rozwiązania równorzędne, umożliwiające użytkownikom wybór optymalnej dla nich opcji i są skuteczne przy większych różnicach poziomów.</a:t>
            </a:r>
          </a:p>
          <a:p>
            <a:pPr marL="0" indent="0">
              <a:buNone/>
            </a:pPr>
            <a:r>
              <a:rPr lang="pl-PL" dirty="0"/>
              <a:t>Podnośniki nie są rozwiązaniem uniwersalnym – ograniczenia techniczne zawężają grupę użytkowników (najczęściej wyłącznie do wózkowiczów), są trudne w obsłudze (mała prędkość, konieczność stałego trzymania przycisku w trakcie jazdy) i zwracają nadmierną uwagę na osobę z </a:t>
            </a:r>
            <a:r>
              <a:rPr lang="pl-PL" dirty="0" smtClean="0"/>
              <a:t>niepełnosprawnością”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583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2) Elastyczność użytkowania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Projekt </a:t>
            </a:r>
            <a:r>
              <a:rPr lang="pl-PL" b="1" dirty="0"/>
              <a:t>uwzględnia szeroki zakres indywidualnych preferencji i możliwości.</a:t>
            </a:r>
          </a:p>
          <a:p>
            <a:r>
              <a:rPr lang="pl-PL" dirty="0"/>
              <a:t>Wytyczne:</a:t>
            </a:r>
          </a:p>
          <a:p>
            <a:pPr marL="0" indent="0">
              <a:buNone/>
            </a:pPr>
            <a:r>
              <a:rPr lang="pl-PL" dirty="0"/>
              <a:t>2a. Zapewnij wybór w sposobach użycia.</a:t>
            </a:r>
          </a:p>
          <a:p>
            <a:pPr marL="0" indent="0">
              <a:buNone/>
            </a:pPr>
            <a:r>
              <a:rPr lang="pl-PL" dirty="0"/>
              <a:t>2b. Umożliwia dostęp i użytkowanie dla osób prawo- i leworęcznych.</a:t>
            </a:r>
          </a:p>
          <a:p>
            <a:pPr marL="0" indent="0">
              <a:buNone/>
            </a:pPr>
            <a:r>
              <a:rPr lang="pl-PL" dirty="0"/>
              <a:t>2c. Ułatwić dokładność i precyzję użytkownika.</a:t>
            </a:r>
          </a:p>
          <a:p>
            <a:pPr marL="0" indent="0">
              <a:buNone/>
            </a:pPr>
            <a:r>
              <a:rPr lang="pl-PL" dirty="0"/>
              <a:t>2d. Zapewnij możliwość dostosowania do tempa użytkownika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Przykłady</a:t>
            </a:r>
            <a:r>
              <a:rPr lang="pl-PL" dirty="0"/>
              <a:t>: nożyczki dla lewo i praworęcznych, możliwość swobodnego korzystania z sali kinowej przez osoby z niepełnosprawnościami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621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3) Prosta i intuicyjna </a:t>
            </a:r>
            <a:r>
              <a:rPr lang="pl-PL" dirty="0" smtClean="0"/>
              <a:t>obsługa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Stosowanie </a:t>
            </a:r>
            <a:r>
              <a:rPr lang="pl-PL" b="1" dirty="0"/>
              <a:t>wzoru jest łatwe do zrozumienia, niezależnie od doświadczenia, wiedzy, umiejętności językowych użytkownika czy aktualnego poziomu koncentracji.</a:t>
            </a:r>
          </a:p>
          <a:p>
            <a:r>
              <a:rPr lang="pl-PL" dirty="0"/>
              <a:t>Wytyczne:</a:t>
            </a:r>
          </a:p>
          <a:p>
            <a:pPr marL="0" indent="0">
              <a:buNone/>
            </a:pPr>
            <a:r>
              <a:rPr lang="pl-PL" dirty="0"/>
              <a:t>3a. Wyeliminuj niepotrzebną złożoność.</a:t>
            </a:r>
          </a:p>
          <a:p>
            <a:pPr marL="0" indent="0">
              <a:buNone/>
            </a:pPr>
            <a:r>
              <a:rPr lang="pl-PL" dirty="0"/>
              <a:t>3b. Bądź zgodny z oczekiwaniami i intuicją użytkownika.</a:t>
            </a:r>
          </a:p>
          <a:p>
            <a:pPr marL="0" indent="0">
              <a:buNone/>
            </a:pPr>
            <a:r>
              <a:rPr lang="pl-PL" dirty="0"/>
              <a:t>3c. Obejmują szeroki zakres umiejętności czytania i pisania i języka.</a:t>
            </a:r>
          </a:p>
          <a:p>
            <a:pPr marL="0" indent="0">
              <a:buNone/>
            </a:pPr>
            <a:r>
              <a:rPr lang="pl-PL" dirty="0"/>
              <a:t>3d. Uporządkuj informacje zgodnie z ich znaczeniem.</a:t>
            </a:r>
          </a:p>
          <a:p>
            <a:pPr marL="0" indent="0">
              <a:buNone/>
            </a:pPr>
            <a:r>
              <a:rPr lang="pl-PL" dirty="0"/>
              <a:t>3e. Zapewnij skuteczne podpowiedzi i informacje zwrotne w trakcie i po zakończeniu zadania.</a:t>
            </a:r>
          </a:p>
        </p:txBody>
      </p:sp>
    </p:spTree>
    <p:extLst>
      <p:ext uri="{BB962C8B-B14F-4D97-AF65-F5344CB8AC3E}">
        <p14:creationId xmlns:p14="http://schemas.microsoft.com/office/powerpoint/2010/main" val="3884234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4) Zauważalna informacja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Projekt </a:t>
            </a:r>
            <a:r>
              <a:rPr lang="pl-PL" b="1" dirty="0"/>
              <a:t>skutecznie przekazuje użytkownikowi niezbędne informacje, niezależnie od warunków otoczenia czy zdolności sensorycznych użytkownika</a:t>
            </a:r>
            <a:r>
              <a:rPr lang="pl-PL" dirty="0"/>
              <a:t>.</a:t>
            </a:r>
          </a:p>
          <a:p>
            <a:r>
              <a:rPr lang="pl-PL" dirty="0"/>
              <a:t>Wytyczne:</a:t>
            </a:r>
          </a:p>
          <a:p>
            <a:pPr marL="0" indent="0">
              <a:buNone/>
            </a:pPr>
            <a:r>
              <a:rPr lang="pl-PL" dirty="0"/>
              <a:t>4a. Używaj różnych trybów (obrazowego, werbalnego, dotykowego) do zbędnej prezentacji istotnych informacji.</a:t>
            </a:r>
          </a:p>
          <a:p>
            <a:pPr marL="0" indent="0">
              <a:buNone/>
            </a:pPr>
            <a:r>
              <a:rPr lang="pl-PL" dirty="0"/>
              <a:t>4b. Zapewnij odpowiedni kontrast pomiędzy istotnymi informacjami a ich otoczeniem.</a:t>
            </a:r>
          </a:p>
          <a:p>
            <a:pPr marL="0" indent="0">
              <a:buNone/>
            </a:pPr>
            <a:r>
              <a:rPr lang="pl-PL" dirty="0"/>
              <a:t>4c. Maksymalizuj „czytelność” istotnych informacji.</a:t>
            </a:r>
          </a:p>
          <a:p>
            <a:pPr marL="0" indent="0">
              <a:buNone/>
            </a:pPr>
            <a:r>
              <a:rPr lang="pl-PL" dirty="0"/>
              <a:t>4d. Rozróżniaj elementy w sposób, który można opisać (tj. ułatwiaj wydawanie instrukcji lub wskazówek).</a:t>
            </a:r>
          </a:p>
          <a:p>
            <a:pPr marL="0" indent="0">
              <a:buNone/>
            </a:pPr>
            <a:r>
              <a:rPr lang="pl-PL" dirty="0"/>
              <a:t>4e. Zapewnij zgodność z różnymi technikami lub urządzeniami używanymi przez osoby z ograniczeniami sensorycznymi.</a:t>
            </a:r>
          </a:p>
        </p:txBody>
      </p:sp>
    </p:spTree>
    <p:extLst>
      <p:ext uri="{BB962C8B-B14F-4D97-AF65-F5344CB8AC3E}">
        <p14:creationId xmlns:p14="http://schemas.microsoft.com/office/powerpoint/2010/main" val="2947562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5) Tolerancja błędu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Konstrukcja </a:t>
            </a:r>
            <a:r>
              <a:rPr lang="pl-PL" b="1" dirty="0"/>
              <a:t>minimalizuje zagrożenia i negatywne konsekwencje przypadkowych lub niezamierzonych działań.</a:t>
            </a:r>
          </a:p>
          <a:p>
            <a:r>
              <a:rPr lang="pl-PL" dirty="0"/>
              <a:t>Wytyczne:</a:t>
            </a:r>
          </a:p>
          <a:p>
            <a:pPr marL="0" indent="0">
              <a:buNone/>
            </a:pPr>
            <a:r>
              <a:rPr lang="pl-PL" dirty="0"/>
              <a:t>5a. Rozmieść elementy, aby zminimalizować zagrożenia i błędy: najczęściej używane elementy, najbardziej dostępne; elementy niebezpieczne wyeliminowane, odizolowane lub osłonięte.</a:t>
            </a:r>
          </a:p>
          <a:p>
            <a:pPr marL="0" indent="0">
              <a:buNone/>
            </a:pPr>
            <a:r>
              <a:rPr lang="pl-PL" dirty="0"/>
              <a:t>5b. Ostrzegaj o zagrożeniach i błędach.</a:t>
            </a:r>
          </a:p>
          <a:p>
            <a:pPr marL="0" indent="0">
              <a:buNone/>
            </a:pPr>
            <a:r>
              <a:rPr lang="pl-PL" dirty="0"/>
              <a:t>5c. Zapewnij bezpieczne funkcje.</a:t>
            </a:r>
          </a:p>
          <a:p>
            <a:pPr marL="0" indent="0">
              <a:buNone/>
            </a:pPr>
            <a:r>
              <a:rPr lang="pl-PL" dirty="0"/>
              <a:t>5d. Zniechęcaj do nieświadomych działań w zadaniach wymagających czujności.</a:t>
            </a:r>
          </a:p>
        </p:txBody>
      </p:sp>
    </p:spTree>
    <p:extLst>
      <p:ext uri="{BB962C8B-B14F-4D97-AF65-F5344CB8AC3E}">
        <p14:creationId xmlns:p14="http://schemas.microsoft.com/office/powerpoint/2010/main" val="1271952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6) Niewielki wysiłek </a:t>
            </a:r>
            <a:r>
              <a:rPr lang="pl-PL" dirty="0" smtClean="0"/>
              <a:t>fizyczny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Projekt </a:t>
            </a:r>
            <a:r>
              <a:rPr lang="pl-PL" b="1" dirty="0"/>
              <a:t>może być używany wydajnie i wygodnie oraz przy minimalnym zmęczeniu.</a:t>
            </a:r>
          </a:p>
          <a:p>
            <a:r>
              <a:rPr lang="pl-PL" dirty="0"/>
              <a:t>Wytyczne:</a:t>
            </a:r>
          </a:p>
          <a:p>
            <a:pPr marL="0" indent="0">
              <a:buNone/>
            </a:pPr>
            <a:r>
              <a:rPr lang="pl-PL" dirty="0"/>
              <a:t>6a. Pozwól użytkownikowi utrzymać neutralną pozycję ciała.</a:t>
            </a:r>
          </a:p>
          <a:p>
            <a:pPr marL="0" indent="0">
              <a:buNone/>
            </a:pPr>
            <a:r>
              <a:rPr lang="pl-PL" dirty="0"/>
              <a:t>6b. Użyj rozsądnych sił operacyjnych.</a:t>
            </a:r>
          </a:p>
          <a:p>
            <a:pPr marL="0" indent="0">
              <a:buNone/>
            </a:pPr>
            <a:r>
              <a:rPr lang="pl-PL" dirty="0"/>
              <a:t>6c. Zminimalizuj powtarzające się czynności.</a:t>
            </a:r>
          </a:p>
          <a:p>
            <a:pPr marL="0" indent="0">
              <a:buNone/>
            </a:pPr>
            <a:r>
              <a:rPr lang="pl-PL" dirty="0"/>
              <a:t>6d. Zminimalizuj długotrwały wysiłek fizyczny.</a:t>
            </a:r>
          </a:p>
        </p:txBody>
      </p:sp>
    </p:spTree>
    <p:extLst>
      <p:ext uri="{BB962C8B-B14F-4D97-AF65-F5344CB8AC3E}">
        <p14:creationId xmlns:p14="http://schemas.microsoft.com/office/powerpoint/2010/main" val="3709039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7) Wymiary i przestrzeń dostępne i użyteczne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Odpowiedni </a:t>
            </a:r>
            <a:r>
              <a:rPr lang="pl-PL" b="1" dirty="0"/>
              <a:t>rozmiar i przestrzeń są zapewnione do podejścia, sięgania, </a:t>
            </a:r>
            <a:r>
              <a:rPr lang="pl-PL" b="1" dirty="0" smtClean="0"/>
              <a:t>i </a:t>
            </a:r>
            <a:r>
              <a:rPr lang="pl-PL" b="1" dirty="0"/>
              <a:t>użytkowania, niezależnie od rozmiaru ciała, postawy lub mobilności użytkownika.</a:t>
            </a:r>
          </a:p>
          <a:p>
            <a:r>
              <a:rPr lang="pl-PL" dirty="0"/>
              <a:t>Wytyczne:</a:t>
            </a:r>
          </a:p>
          <a:p>
            <a:pPr marL="0" indent="0">
              <a:buNone/>
            </a:pPr>
            <a:r>
              <a:rPr lang="pl-PL" dirty="0"/>
              <a:t>7a. Zapewnij dobrą widoczność ważnych elementów każdemu siedzącemu lub stojącemu użytkownikowi.</a:t>
            </a:r>
          </a:p>
          <a:p>
            <a:pPr marL="0" indent="0">
              <a:buNone/>
            </a:pPr>
            <a:r>
              <a:rPr lang="pl-PL" dirty="0"/>
              <a:t>7b. Spraw, aby dostęp do wszystkich elementów był wygodny dla każdego siedzącego lub stojącego użytkownika.</a:t>
            </a:r>
          </a:p>
          <a:p>
            <a:pPr marL="0" indent="0">
              <a:buNone/>
            </a:pPr>
            <a:r>
              <a:rPr lang="pl-PL" dirty="0"/>
              <a:t>7c. Uwzględnij różnice w wielkości dłoni i uchwytu.</a:t>
            </a:r>
          </a:p>
          <a:p>
            <a:pPr marL="0" indent="0">
              <a:buNone/>
            </a:pPr>
            <a:r>
              <a:rPr lang="pl-PL" dirty="0"/>
              <a:t>7d. Zapewnij odpowiednią przestrzeń do korzystania z urządzeń pomocniczych lub pomocy osobistej.</a:t>
            </a:r>
          </a:p>
        </p:txBody>
      </p:sp>
    </p:spTree>
    <p:extLst>
      <p:ext uri="{BB962C8B-B14F-4D97-AF65-F5344CB8AC3E}">
        <p14:creationId xmlns:p14="http://schemas.microsoft.com/office/powerpoint/2010/main" val="1109278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Uniwersalne projektowanie informacji, komunikatów, itd.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pl-PL" dirty="0"/>
              <a:t>proste słowa, unikanie wyrażeń z innych języków, unikanie </a:t>
            </a:r>
            <a:r>
              <a:rPr lang="pl-PL" dirty="0" smtClean="0"/>
              <a:t>skrótów</a:t>
            </a:r>
          </a:p>
          <a:p>
            <a:r>
              <a:rPr lang="pl-PL" dirty="0" smtClean="0"/>
              <a:t>procenty </a:t>
            </a:r>
            <a:r>
              <a:rPr lang="pl-PL" dirty="0"/>
              <a:t>i duże liczby stosowane </a:t>
            </a:r>
            <a:r>
              <a:rPr lang="pl-PL" dirty="0" smtClean="0"/>
              <a:t>incydentalnie,</a:t>
            </a:r>
          </a:p>
          <a:p>
            <a:r>
              <a:rPr lang="pl-PL" dirty="0" smtClean="0"/>
              <a:t>krótkie zdania,</a:t>
            </a:r>
          </a:p>
          <a:p>
            <a:r>
              <a:rPr lang="pl-PL" dirty="0" smtClean="0"/>
              <a:t>zwracaj </a:t>
            </a:r>
            <a:r>
              <a:rPr lang="pl-PL" dirty="0"/>
              <a:t>się do odbiorcy w drugiej </a:t>
            </a:r>
            <a:r>
              <a:rPr lang="pl-PL" dirty="0" smtClean="0"/>
              <a:t>osobie,</a:t>
            </a:r>
          </a:p>
          <a:p>
            <a:r>
              <a:rPr lang="pl-PL" dirty="0" smtClean="0"/>
              <a:t>zdania </a:t>
            </a:r>
            <a:r>
              <a:rPr lang="pl-PL" dirty="0"/>
              <a:t>pozytywne a nie negatywne ("Powinieneś zostać" a nie "Nie powinieneś wychodzić</a:t>
            </a:r>
            <a:r>
              <a:rPr lang="pl-PL" dirty="0" smtClean="0"/>
              <a:t>")</a:t>
            </a:r>
          </a:p>
          <a:p>
            <a:r>
              <a:rPr lang="pl-PL" dirty="0" smtClean="0"/>
              <a:t>strona czynna</a:t>
            </a:r>
          </a:p>
          <a:p>
            <a:r>
              <a:rPr lang="pl-PL" dirty="0" smtClean="0"/>
              <a:t>grupowanie </a:t>
            </a:r>
            <a:r>
              <a:rPr lang="pl-PL" dirty="0"/>
              <a:t>informacji dotyczących podobnych </a:t>
            </a:r>
            <a:r>
              <a:rPr lang="pl-PL" dirty="0" smtClean="0"/>
              <a:t>kwestii</a:t>
            </a:r>
          </a:p>
          <a:p>
            <a:r>
              <a:rPr lang="pl-PL" dirty="0" smtClean="0"/>
              <a:t>powtórzenie </a:t>
            </a:r>
            <a:r>
              <a:rPr lang="pl-PL" dirty="0"/>
              <a:t>informacji </a:t>
            </a:r>
            <a:r>
              <a:rPr lang="pl-PL" dirty="0" smtClean="0"/>
              <a:t>kluczowej</a:t>
            </a:r>
          </a:p>
          <a:p>
            <a:r>
              <a:rPr lang="pl-PL" dirty="0" smtClean="0"/>
              <a:t>czcionki </a:t>
            </a:r>
            <a:r>
              <a:rPr lang="pl-PL" dirty="0" err="1"/>
              <a:t>bezszeryfowe</a:t>
            </a:r>
            <a:r>
              <a:rPr lang="pl-PL" dirty="0"/>
              <a:t>, kontrastujące tło, unikanie </a:t>
            </a:r>
            <a:r>
              <a:rPr lang="pl-PL" dirty="0" smtClean="0"/>
              <a:t>kursywy</a:t>
            </a:r>
          </a:p>
          <a:p>
            <a:r>
              <a:rPr lang="pl-PL" dirty="0" smtClean="0"/>
              <a:t>ostrożnie </a:t>
            </a:r>
            <a:r>
              <a:rPr lang="pl-PL" dirty="0"/>
              <a:t>z </a:t>
            </a:r>
            <a:r>
              <a:rPr lang="pl-PL" dirty="0" smtClean="0"/>
              <a:t>zaimkami</a:t>
            </a:r>
          </a:p>
          <a:p>
            <a:r>
              <a:rPr lang="pl-PL" dirty="0" smtClean="0"/>
              <a:t>unikanie przypisów</a:t>
            </a:r>
          </a:p>
          <a:p>
            <a:r>
              <a:rPr lang="pl-PL" dirty="0" smtClean="0"/>
              <a:t>prosta interpunkcja</a:t>
            </a:r>
          </a:p>
          <a:p>
            <a:r>
              <a:rPr lang="pl-PL" dirty="0" smtClean="0"/>
              <a:t>używa </a:t>
            </a:r>
            <a:r>
              <a:rPr lang="pl-PL" dirty="0"/>
              <a:t>punktowania,</a:t>
            </a:r>
          </a:p>
        </p:txBody>
      </p:sp>
    </p:spTree>
    <p:extLst>
      <p:ext uri="{BB962C8B-B14F-4D97-AF65-F5344CB8AC3E}">
        <p14:creationId xmlns:p14="http://schemas.microsoft.com/office/powerpoint/2010/main" val="2823552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Etapy projektowania </a:t>
            </a:r>
            <a:r>
              <a:rPr lang="pl-PL" dirty="0" smtClean="0"/>
              <a:t>uniwersalnego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pl-PL" dirty="0" smtClean="0"/>
              <a:t>zbieranie </a:t>
            </a:r>
            <a:r>
              <a:rPr lang="pl-PL" dirty="0"/>
              <a:t>informacji (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) - uzyskanie informacji od użytkowników o barierach, obserwacja korzystania z dotychczasowych usług,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analiza </a:t>
            </a:r>
            <a:r>
              <a:rPr lang="pl-PL" dirty="0"/>
              <a:t>(</a:t>
            </a:r>
            <a:r>
              <a:rPr lang="pl-PL" dirty="0" err="1"/>
              <a:t>understand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) - zrozumienie potrzeb i emocji odbiorcy, </a:t>
            </a:r>
            <a:r>
              <a:rPr lang="pl-PL" dirty="0" err="1"/>
              <a:t>empatyzowanie</a:t>
            </a:r>
            <a:r>
              <a:rPr lang="pl-PL" dirty="0"/>
              <a:t> z </a:t>
            </a:r>
            <a:r>
              <a:rPr lang="pl-PL" dirty="0" smtClean="0"/>
              <a:t>nim</a:t>
            </a:r>
            <a:endParaRPr lang="pl-PL" dirty="0"/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projektowanie </a:t>
            </a:r>
            <a:r>
              <a:rPr lang="pl-PL" dirty="0"/>
              <a:t>usługi, budynku, aplikacji itd. (do </a:t>
            </a:r>
            <a:r>
              <a:rPr lang="pl-PL" dirty="0" err="1"/>
              <a:t>it</a:t>
            </a:r>
            <a:r>
              <a:rPr lang="pl-PL" dirty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 </a:t>
            </a:r>
            <a:r>
              <a:rPr lang="pl-PL" dirty="0"/>
              <a:t>testowanie (</a:t>
            </a:r>
            <a:r>
              <a:rPr lang="pl-PL" dirty="0" err="1"/>
              <a:t>verify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) - badanie doświadczeń użytkowników,  w razie potrzeby powracanie do poprzednich etapów, nawet </a:t>
            </a:r>
            <a:r>
              <a:rPr lang="pl-PL" dirty="0" smtClean="0"/>
              <a:t>kilkukrotne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194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Dostępne czwartki | Terminy </a:t>
            </a:r>
            <a:r>
              <a:rPr lang="pl-PL" dirty="0" err="1" smtClean="0"/>
              <a:t>webinarów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dirty="0" smtClean="0"/>
              <a:t>24 </a:t>
            </a:r>
            <a:r>
              <a:rPr lang="pl-PL" dirty="0"/>
              <a:t>czerwca godzina 17.00 – dostępność architektoniczna,</a:t>
            </a:r>
          </a:p>
          <a:p>
            <a:pPr fontAlgn="base"/>
            <a:r>
              <a:rPr lang="pl-PL" dirty="0"/>
              <a:t>1 lipca godzina 17.00 – dostępność informacyjno-komunikacyjna,</a:t>
            </a:r>
          </a:p>
          <a:p>
            <a:pPr fontAlgn="base"/>
            <a:r>
              <a:rPr lang="pl-PL" dirty="0"/>
              <a:t>8 lipca godzina 17.00 – dostępność cyfrowa,</a:t>
            </a:r>
          </a:p>
          <a:p>
            <a:pPr fontAlgn="base"/>
            <a:r>
              <a:rPr lang="pl-PL" dirty="0"/>
              <a:t>15 lipca godzina 17.00 – alternatywne formy zapewnienia dostępności, projektowanie uniwersalne.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5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Projektowanie uniwersalne a </a:t>
            </a:r>
            <a:r>
              <a:rPr lang="pl-PL" dirty="0" smtClean="0"/>
              <a:t>dostępność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to proces </a:t>
            </a:r>
            <a:r>
              <a:rPr lang="pl-PL" dirty="0" smtClean="0"/>
              <a:t>--- </a:t>
            </a:r>
            <a:r>
              <a:rPr lang="pl-PL" dirty="0"/>
              <a:t>to efekt finalny</a:t>
            </a:r>
          </a:p>
          <a:p>
            <a:pPr marL="0" indent="0" algn="ctr">
              <a:buNone/>
            </a:pPr>
            <a:r>
              <a:rPr lang="pl-PL" dirty="0"/>
              <a:t>raczej kwestie faktyczne </a:t>
            </a:r>
            <a:r>
              <a:rPr lang="pl-PL" dirty="0" smtClean="0"/>
              <a:t>--- </a:t>
            </a:r>
            <a:r>
              <a:rPr lang="pl-PL" dirty="0"/>
              <a:t>raczej kwestie prawne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1188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pomocy do projektowania uniwersalnego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44651"/>
            <a:ext cx="10515600" cy="4351338"/>
          </a:xfrm>
        </p:spPr>
        <p:txBody>
          <a:bodyPr>
            <a:normAutofit fontScale="62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Symulator </a:t>
            </a:r>
            <a:r>
              <a:rPr lang="pl-PL" dirty="0"/>
              <a:t>Starości GERT(http://www.symulator-starosci.com/),</a:t>
            </a:r>
          </a:p>
          <a:p>
            <a:r>
              <a:rPr lang="pl-PL" dirty="0" smtClean="0"/>
              <a:t>Ramię </a:t>
            </a:r>
            <a:r>
              <a:rPr lang="pl-PL" dirty="0"/>
              <a:t>pomiarowe(https://www.faro.com/pl-pl/produkty/3d-design/faro-designscanarm/),</a:t>
            </a:r>
          </a:p>
          <a:p>
            <a:r>
              <a:rPr lang="pl-PL" dirty="0" smtClean="0"/>
              <a:t>Maty </a:t>
            </a:r>
            <a:r>
              <a:rPr lang="pl-PL" dirty="0"/>
              <a:t>tensometryczne (http://platformybalansowe.pl/produkt/mata-tensometrycznaplatforma-dynamic/),</a:t>
            </a:r>
          </a:p>
          <a:p>
            <a:r>
              <a:rPr lang="pl-PL" dirty="0" smtClean="0"/>
              <a:t>Symulator </a:t>
            </a:r>
            <a:r>
              <a:rPr lang="pl-PL" dirty="0"/>
              <a:t>siły nacisku(http://www.wobit.com.pl/en/produkt/8883/systemyprzemyslowe/grip-system-do-pomiaru-rozkladu-sil-i-nacisku/),</a:t>
            </a:r>
          </a:p>
          <a:p>
            <a:r>
              <a:rPr lang="pl-PL" dirty="0" smtClean="0"/>
              <a:t>Symulator </a:t>
            </a:r>
            <a:r>
              <a:rPr lang="pl-PL" dirty="0"/>
              <a:t>badania współczynnika kontrastu(http://colorsafe.co),</a:t>
            </a:r>
          </a:p>
          <a:p>
            <a:r>
              <a:rPr lang="pl-PL" dirty="0" smtClean="0"/>
              <a:t>Symulator </a:t>
            </a:r>
            <a:r>
              <a:rPr lang="pl-PL" dirty="0"/>
              <a:t>wad wzroku(https://www.versanthealth.com/visionloss/)</a:t>
            </a:r>
          </a:p>
          <a:p>
            <a:r>
              <a:rPr lang="pl-PL" dirty="0" smtClean="0"/>
              <a:t>Symulator </a:t>
            </a:r>
            <a:r>
              <a:rPr lang="pl-PL" dirty="0"/>
              <a:t>ślepoty barw (https://www.toptal.com/designers/colorfilter).</a:t>
            </a:r>
          </a:p>
          <a:p>
            <a:r>
              <a:rPr lang="pl-PL" dirty="0" smtClean="0"/>
              <a:t>Symulator </a:t>
            </a:r>
            <a:r>
              <a:rPr lang="pl-PL" dirty="0"/>
              <a:t>drżenia rąk (https://www.produktundprojekt.de )</a:t>
            </a:r>
          </a:p>
          <a:p>
            <a:r>
              <a:rPr lang="pl-PL" dirty="0" smtClean="0"/>
              <a:t>Symulator </a:t>
            </a:r>
            <a:r>
              <a:rPr lang="pl-PL" dirty="0"/>
              <a:t>chorób wzroku (https://www.produktundprojekt.de)</a:t>
            </a:r>
          </a:p>
          <a:p>
            <a:r>
              <a:rPr lang="pl-PL" dirty="0" smtClean="0"/>
              <a:t>Aktywny </a:t>
            </a:r>
            <a:r>
              <a:rPr lang="pl-PL" dirty="0"/>
              <a:t>wózek inwalidzki, białe laski, kortezy, zatyczki do uszu itp.</a:t>
            </a:r>
          </a:p>
          <a:p>
            <a:r>
              <a:rPr lang="pl-PL" dirty="0" smtClean="0"/>
              <a:t>Wózek </a:t>
            </a:r>
            <a:r>
              <a:rPr lang="pl-PL" dirty="0"/>
              <a:t>dziecięcy bliźniaczy</a:t>
            </a:r>
          </a:p>
          <a:p>
            <a:r>
              <a:rPr lang="pl-PL" dirty="0" smtClean="0"/>
              <a:t>Wózek </a:t>
            </a:r>
            <a:r>
              <a:rPr lang="pl-PL" dirty="0"/>
              <a:t>rehabilitacyjny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946400" y="5995989"/>
            <a:ext cx="695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r>
              <a:rPr lang="pl-PL" sz="1400" dirty="0" smtClean="0"/>
              <a:t>Źródło</a:t>
            </a:r>
            <a:r>
              <a:rPr lang="pl-PL" sz="1400" dirty="0"/>
              <a:t>: </a:t>
            </a:r>
            <a:r>
              <a:rPr lang="pl-PL" sz="1400" i="1" dirty="0"/>
              <a:t>Moduły zajęć PROJEKTOWANIA UNIWERSALNEGO w ramach wybranych obszarów kształcenia</a:t>
            </a:r>
            <a:r>
              <a:rPr lang="pl-PL" sz="1400" dirty="0"/>
              <a:t>, NCBR, https://www.gov.pl/attachment/a4bfdaf8-8df5-4bfc-a847-1a8234003dd8</a:t>
            </a:r>
          </a:p>
        </p:txBody>
      </p:sp>
    </p:spTree>
    <p:extLst>
      <p:ext uri="{BB962C8B-B14F-4D97-AF65-F5344CB8AC3E}">
        <p14:creationId xmlns:p14="http://schemas.microsoft.com/office/powerpoint/2010/main" val="3376168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Zakres stosowania </a:t>
            </a:r>
            <a:br>
              <a:rPr lang="pl-PL" dirty="0" smtClean="0"/>
            </a:br>
            <a:r>
              <a:rPr lang="pl-PL" dirty="0" smtClean="0"/>
              <a:t>ustawy o zapewnianiu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W zakresie określonym ustawą zapewnienie dostępności osobom ze szczególnymi potrzebami jest obowiązkiem: </a:t>
            </a:r>
          </a:p>
          <a:p>
            <a:pPr marL="514350" indent="-514350">
              <a:buAutoNum type="arabicParenR"/>
            </a:pPr>
            <a:r>
              <a:rPr lang="pl-PL" dirty="0" smtClean="0"/>
              <a:t>jednostek sektora finansów publicznych w rozumieniu art. 9 ustawy z dnia 27 sierpnia 2009 r. o finansach publicznych, </a:t>
            </a:r>
          </a:p>
          <a:p>
            <a:pPr marL="514350" indent="-514350">
              <a:buAutoNum type="arabicParenR"/>
            </a:pPr>
            <a:r>
              <a:rPr lang="pl-PL" dirty="0" smtClean="0"/>
              <a:t>innych, niż określone w pkt 1, państwowych jednostek organizacyjnych nieposiadających osobowości prawnej, </a:t>
            </a:r>
          </a:p>
          <a:p>
            <a:pPr marL="514350" indent="-514350">
              <a:buAutoNum type="arabicParenR"/>
            </a:pPr>
            <a:r>
              <a:rPr lang="pl-PL" dirty="0" smtClean="0"/>
              <a:t>innych, niż określone w pkt 1, osób prawnych, utworzonych w szczególnym celu zaspokajania potrzeb o charakterze powszechnym niemających charakteru przemysłowego ani handlowego, jeżeli podmioty, o których mowa w tym przepisie oraz w pkt 1 i 2, pojedynczo lub wspólnie, bezpośrednio lub pośrednio przez inny podmiot: </a:t>
            </a:r>
          </a:p>
          <a:p>
            <a:pPr marL="971550" lvl="1" indent="-514350">
              <a:buAutoNum type="alphaLcParenR"/>
            </a:pPr>
            <a:r>
              <a:rPr lang="pl-PL" dirty="0" smtClean="0"/>
              <a:t>finansują je w ponad 50% </a:t>
            </a:r>
            <a:r>
              <a:rPr lang="pl-PL" b="1" dirty="0" smtClean="0"/>
              <a:t>lub</a:t>
            </a:r>
            <a:r>
              <a:rPr lang="pl-PL" dirty="0" smtClean="0"/>
              <a:t> </a:t>
            </a:r>
          </a:p>
          <a:p>
            <a:pPr marL="971550" lvl="1" indent="-514350">
              <a:buAutoNum type="alphaLcParenR"/>
            </a:pPr>
            <a:r>
              <a:rPr lang="pl-PL" dirty="0" smtClean="0"/>
              <a:t>posiadają ponad połowę udziałów albo akcji, </a:t>
            </a:r>
            <a:r>
              <a:rPr lang="pl-PL" b="1" dirty="0" smtClean="0"/>
              <a:t>lub</a:t>
            </a:r>
            <a:r>
              <a:rPr lang="pl-PL" dirty="0" smtClean="0"/>
              <a:t> </a:t>
            </a:r>
          </a:p>
          <a:p>
            <a:pPr marL="971550" lvl="1" indent="-514350">
              <a:buAutoNum type="alphaLcParenR"/>
            </a:pPr>
            <a:r>
              <a:rPr lang="pl-PL" dirty="0" smtClean="0"/>
              <a:t>sprawują nadzór nad organem zarządzającym, </a:t>
            </a:r>
            <a:r>
              <a:rPr lang="pl-PL" b="1" dirty="0" smtClean="0"/>
              <a:t>lub</a:t>
            </a:r>
            <a:r>
              <a:rPr lang="pl-PL" dirty="0" smtClean="0"/>
              <a:t> </a:t>
            </a:r>
          </a:p>
          <a:p>
            <a:pPr marL="971550" lvl="1" indent="-514350">
              <a:buAutoNum type="alphaLcParenR"/>
            </a:pPr>
            <a:r>
              <a:rPr lang="pl-PL" dirty="0" smtClean="0"/>
              <a:t>mają prawo do powoływania ponad połowy składu organu nadzorczego lub zarządzającego, </a:t>
            </a:r>
          </a:p>
          <a:p>
            <a:pPr marL="0" indent="0">
              <a:buNone/>
            </a:pPr>
            <a:r>
              <a:rPr lang="pl-PL" dirty="0" smtClean="0"/>
              <a:t>4) związków podmiotów, o których mowa w pkt 1 i 2, lub podmiotów, o których mowa w pkt 3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– </a:t>
            </a:r>
            <a:r>
              <a:rPr lang="pl-PL" b="1" dirty="0" smtClean="0"/>
              <a:t>zwanych dalej „podmiotami publicznymi”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8088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Zakres stosowania </a:t>
            </a:r>
            <a:br>
              <a:rPr lang="pl-PL" dirty="0"/>
            </a:br>
            <a:r>
              <a:rPr lang="pl-PL" dirty="0"/>
              <a:t>ustawy o zapewnianiu dostępności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7931727" cy="4351338"/>
          </a:xfrm>
        </p:spPr>
        <p:txBody>
          <a:bodyPr>
            <a:normAutofit/>
          </a:bodyPr>
          <a:lstStyle/>
          <a:p>
            <a:r>
              <a:rPr lang="pl-PL" dirty="0" smtClean="0"/>
              <a:t>Czy stosujecie Prawo zamówień publicznych?</a:t>
            </a:r>
          </a:p>
          <a:p>
            <a:r>
              <a:rPr lang="pl-PL" dirty="0" smtClean="0"/>
              <a:t>Generalnie, zlecanie zadań publicznych to nie finansowanie</a:t>
            </a:r>
            <a:endParaRPr lang="pl-PL" dirty="0"/>
          </a:p>
          <a:p>
            <a:r>
              <a:rPr lang="pl-PL" dirty="0" smtClean="0"/>
              <a:t>NGO raczej dotyczą potrzeb o charakterze powszechnym</a:t>
            </a:r>
          </a:p>
          <a:p>
            <a:pPr marL="0" indent="0">
              <a:buNone/>
            </a:pPr>
            <a:r>
              <a:rPr lang="pl-PL" b="1" i="1" dirty="0" smtClean="0"/>
              <a:t>Organizacje </a:t>
            </a:r>
            <a:r>
              <a:rPr lang="pl-PL" b="1" i="1" dirty="0"/>
              <a:t>pozarządowe na gruncie </a:t>
            </a:r>
            <a:r>
              <a:rPr lang="pl-PL" b="1" i="1" dirty="0" smtClean="0"/>
              <a:t/>
            </a:r>
            <a:br>
              <a:rPr lang="pl-PL" b="1" i="1" dirty="0" smtClean="0"/>
            </a:br>
            <a:r>
              <a:rPr lang="pl-PL" b="1" i="1" dirty="0" smtClean="0"/>
              <a:t>prawa </a:t>
            </a:r>
            <a:r>
              <a:rPr lang="pl-PL" b="1" i="1" dirty="0"/>
              <a:t>zamówień publicznych </a:t>
            </a:r>
            <a:r>
              <a:rPr lang="pl-PL" b="1" i="1" dirty="0" smtClean="0"/>
              <a:t/>
            </a:r>
            <a:br>
              <a:rPr lang="pl-PL" b="1" i="1" dirty="0" smtClean="0"/>
            </a:br>
            <a:r>
              <a:rPr lang="pl-PL" b="1" i="1" dirty="0" smtClean="0"/>
              <a:t>– </a:t>
            </a:r>
            <a:r>
              <a:rPr lang="pl-PL" b="1" i="1" dirty="0"/>
              <a:t>przesłanki stosowania ustawy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431" y="2509578"/>
            <a:ext cx="2667000" cy="386715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917816" y="55306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https://kwartalnik3sektor.pl/pl/wszystkie-numery/kwartalnik-trzeci-sektor-numer-42-2-2018/</a:t>
            </a:r>
          </a:p>
        </p:txBody>
      </p:sp>
    </p:spTree>
    <p:extLst>
      <p:ext uri="{BB962C8B-B14F-4D97-AF65-F5344CB8AC3E}">
        <p14:creationId xmlns:p14="http://schemas.microsoft.com/office/powerpoint/2010/main" val="500119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Dostęp alternatywny – ustawa o zapewnianiu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16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 indywidualnym przypadku, jeżeli podmiot publiczny nie jest w stanie, w szczególności ze względów technicznych lub prawnych, zapewnić dostępności osobie ze szczególnymi potrzebami w zakresie, </a:t>
            </a:r>
            <a:r>
              <a:rPr lang="pl-PL" b="1" dirty="0" smtClean="0"/>
              <a:t>o którym mowa w art. 6 pkt 1 i 3</a:t>
            </a:r>
            <a:r>
              <a:rPr lang="pl-PL" dirty="0" smtClean="0"/>
              <a:t>, </a:t>
            </a:r>
            <a:r>
              <a:rPr lang="pl-PL" b="1" dirty="0" smtClean="0"/>
              <a:t>podmiot ten jest obowiązany zapewnić takiej osobie dostęp alternatywny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Dostęp alternatywny polega w szczególności na: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zapewnieniu osobie ze szczególnymi potrzebami wsparcia innej osoby lub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zapewnieniu wsparcia technicznego osobie ze szczególnymi potrzebami, w tym z wykorzystaniem nowoczesnych technologii, lub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wprowadzeniu takiej organizacji podmiotu publicznego, która umożliwi realizację potrzeb osób ze szczególnymi potrzebami, w niezbędnym zakresie dla tych osób. </a:t>
            </a:r>
          </a:p>
          <a:p>
            <a:pPr marL="0" indent="0">
              <a:buNone/>
            </a:pPr>
            <a:r>
              <a:rPr lang="pl-PL" dirty="0" smtClean="0"/>
              <a:t>W przypadku braku możliwości zapewnienia osobie ze szczególnymi potrzebami dostępności w zakresie, o którym mowa </a:t>
            </a:r>
            <a:r>
              <a:rPr lang="pl-PL" b="1" dirty="0" smtClean="0"/>
              <a:t>w art. 6 pkt 2</a:t>
            </a:r>
            <a:r>
              <a:rPr lang="pl-PL" dirty="0" smtClean="0"/>
              <a:t>, zastosowanie mają przepisy ustawy o dostępności cyfrowej stron internetowych i aplikacji mobilnych podmiotów publicznych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7072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Dostęp alternatywny - przykłady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skorzystanie z usług on-line a nie na miejscu,</a:t>
            </a:r>
          </a:p>
          <a:p>
            <a:r>
              <a:rPr lang="pl-PL" dirty="0"/>
              <a:t>udział innej osoby,</a:t>
            </a:r>
          </a:p>
          <a:p>
            <a:r>
              <a:rPr lang="pl-PL" dirty="0"/>
              <a:t>zapewnienie sprzętu (np. </a:t>
            </a:r>
            <a:r>
              <a:rPr lang="pl-PL" dirty="0" err="1"/>
              <a:t>schodołaz</a:t>
            </a:r>
            <a:r>
              <a:rPr lang="pl-PL" dirty="0"/>
              <a:t>),</a:t>
            </a:r>
          </a:p>
          <a:p>
            <a:r>
              <a:rPr lang="pl-PL" dirty="0"/>
              <a:t>obsługa danej osoby w innym </a:t>
            </a:r>
            <a:r>
              <a:rPr lang="pl-PL" dirty="0" smtClean="0"/>
              <a:t>miejscu budynku (np. na parterze)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8397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Dostęp alternatywy a raport o stanie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Podmiot publiczny przekazuje co 4 lata, </a:t>
            </a:r>
            <a:r>
              <a:rPr lang="pl-PL" b="1" dirty="0" smtClean="0"/>
              <a:t>najpóźniej do dnia 31 marca danego roku,</a:t>
            </a:r>
            <a:r>
              <a:rPr lang="pl-PL" dirty="0" smtClean="0"/>
              <a:t> raport o stanie zapewniania dostępności osobom ze szczególnymi potrzebami w danym podmiocie, i publikuje go na swojej stronie podmiotowej Biuletynu Informacji Publicznej, a jeżeli nie ma strony podmiotowej Biuletynu Informacji Publicznej – na swojej stronie internetowej. </a:t>
            </a:r>
          </a:p>
          <a:p>
            <a:pPr marL="0" indent="0">
              <a:buNone/>
            </a:pPr>
            <a:r>
              <a:rPr lang="pl-PL" dirty="0" smtClean="0"/>
              <a:t>Raport zawiera: </a:t>
            </a:r>
          </a:p>
          <a:p>
            <a:r>
              <a:rPr lang="pl-PL" dirty="0" smtClean="0"/>
              <a:t>1) informacje w zakresie spełniania przez dany podmiot, w ramach prowadzonej działalności, minimalnych wymagań, o których mowa w art. 6; </a:t>
            </a:r>
          </a:p>
          <a:p>
            <a:r>
              <a:rPr lang="pl-PL" b="1" dirty="0" smtClean="0"/>
              <a:t>2) w każdym przypadku zapewnienia dostępu alternatywnego zgodnie z art. 7 – analizę uzasadniającą brak zapewnienia dostępności osobie ze szczególnymi potrzebami.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80979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przejściowy – do września 2021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Jeżeli podmiot publiczny, w okresie 24 miesięcy od dnia ogłoszenia niniejszej ustawy, nie zapewni dostępności osobie ze szczególnymi potrzebami, zapewnienie dostępu alternatywnego, o którym mowa w art. 7, </a:t>
            </a:r>
            <a:r>
              <a:rPr lang="pl-PL" b="1" dirty="0" smtClean="0"/>
              <a:t>jest traktowane jako zapewnienie dostępności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09773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Osoba ze szczególnymi potrzebami lub jej przedstawiciel ustawowy, </a:t>
            </a:r>
            <a:r>
              <a:rPr lang="pl-PL" b="1" dirty="0" smtClean="0"/>
              <a:t>po wykazaniu interesu faktycznego</a:t>
            </a:r>
            <a:r>
              <a:rPr lang="pl-PL" dirty="0" smtClean="0"/>
              <a:t>, ma prawo wystąpić z wnioskiem o zapewnienie dostępności architektonicznej lub informacyjno-komunikacyjnej, zwanym dalej „wnioskiem o zapewnienie dostępności”. </a:t>
            </a:r>
          </a:p>
          <a:p>
            <a:pPr marL="0" indent="0">
              <a:buNone/>
            </a:pPr>
            <a:r>
              <a:rPr lang="pl-PL" b="1" dirty="0" smtClean="0"/>
              <a:t>&gt;&gt;&gt; co z dostępnością cyfrową? &lt;&lt;&lt;</a:t>
            </a:r>
          </a:p>
          <a:p>
            <a:r>
              <a:rPr lang="pl-PL" dirty="0" smtClean="0"/>
              <a:t>Wniosek o zapewnienie dostępności jest wnoszony do podmiotu publicznego, z którego działalnością jest związane żądanie zapewnienia dostępności zawarte we wniosku.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33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Wniosek o zapewnienie dostępności zawiera: </a:t>
            </a:r>
          </a:p>
          <a:p>
            <a:pPr marL="514350" indent="-514350">
              <a:buAutoNum type="arabicParenR"/>
            </a:pPr>
            <a:r>
              <a:rPr lang="pl-PL" dirty="0" smtClean="0"/>
              <a:t>dane kontaktowe wnioskodawcy; </a:t>
            </a:r>
          </a:p>
          <a:p>
            <a:pPr marL="514350" indent="-514350">
              <a:buAutoNum type="arabicParenR"/>
            </a:pPr>
            <a:r>
              <a:rPr lang="pl-PL" dirty="0" smtClean="0"/>
              <a:t>wskazanie bariery utrudniającej lub uniemożliwiającej dostępność w zakresie architektonicznym lub informacyjno-komunikacyjnym; </a:t>
            </a:r>
          </a:p>
          <a:p>
            <a:pPr marL="514350" indent="-514350">
              <a:buAutoNum type="arabicParenR"/>
            </a:pPr>
            <a:r>
              <a:rPr lang="pl-PL" dirty="0" smtClean="0"/>
              <a:t>wskazanie sposobu kontaktu z wnioskodawcą; </a:t>
            </a:r>
          </a:p>
          <a:p>
            <a:pPr marL="514350" indent="-514350">
              <a:buAutoNum type="arabicParenR"/>
            </a:pPr>
            <a:r>
              <a:rPr lang="pl-PL" dirty="0" smtClean="0"/>
              <a:t>wskazanie preferowanego sposobu zapewnienia dostępności, jeżeli dotyczy. </a:t>
            </a:r>
          </a:p>
          <a:p>
            <a:pPr marL="0" indent="0">
              <a:buNone/>
            </a:pPr>
            <a:r>
              <a:rPr lang="pl-PL" dirty="0" smtClean="0"/>
              <a:t>Zapewnienie dostępności, w zakresie określonym we wniosku o zapewnienie dostępności, </a:t>
            </a:r>
            <a:r>
              <a:rPr lang="pl-PL" b="1" dirty="0" smtClean="0"/>
              <a:t>następuje bez zbędnej zwłoki nie później jednak niż w terminie </a:t>
            </a:r>
            <a:r>
              <a:rPr lang="pl-PL" b="1" u="sng" dirty="0" smtClean="0"/>
              <a:t>14 dni </a:t>
            </a:r>
            <a:r>
              <a:rPr lang="pl-PL" b="1" dirty="0" smtClean="0"/>
              <a:t>od dnia złożenia wniosku o zapewnienie dostępności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 Jeżeli zapewnienie dostępności, w zakresie określonym we wniosku o zapewnienie dostępności, nie jest możliwe w terminie, o którym mowa w ust. 1, podmiot, o którym mowa w art. 30 ust. 2, niezwłocznie </a:t>
            </a:r>
            <a:r>
              <a:rPr lang="pl-PL" b="1" dirty="0" smtClean="0"/>
              <a:t>powiadamia wnioskodawcę o przyczynach opóźnienia i wskazuje nowy termin zapewnienia dostępności, nie dłuższy niż 2 miesiące od dnia złożenia wniosku o zapewnienie dostępności.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027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Projektowanie uniwersalne </a:t>
            </a:r>
            <a:r>
              <a:rPr lang="pl-PL" dirty="0" smtClean="0"/>
              <a:t>(na czym polega i jak przeprowadzić)</a:t>
            </a:r>
          </a:p>
          <a:p>
            <a:r>
              <a:rPr lang="pl-PL" dirty="0" smtClean="0"/>
              <a:t>Alternatywne formy zapewniania dostępnośc</a:t>
            </a:r>
            <a:r>
              <a:rPr lang="pl-PL" dirty="0" smtClean="0"/>
              <a:t>i („d</a:t>
            </a:r>
            <a:r>
              <a:rPr lang="pl-PL" dirty="0" smtClean="0"/>
              <a:t>ostęp alternatywny”) na </a:t>
            </a:r>
            <a:r>
              <a:rPr lang="pl-PL" dirty="0" smtClean="0"/>
              <a:t>gruncie dostępności architektonicznej i informacyjno-komunikacyjnej (</a:t>
            </a:r>
            <a:r>
              <a:rPr lang="pl-PL" dirty="0" smtClean="0">
                <a:sym typeface="Wingdings" panose="05000000000000000000" pitchFamily="2" charset="2"/>
              </a:rPr>
              <a:t> ustawa o zapewnianiu dostępności osobom </a:t>
            </a:r>
            <a:r>
              <a:rPr lang="pl-PL" dirty="0" smtClean="0"/>
              <a:t>ze szczególnymi potrzebami)</a:t>
            </a:r>
          </a:p>
          <a:p>
            <a:r>
              <a:rPr lang="pl-PL" dirty="0" smtClean="0"/>
              <a:t>Dostęp alternatywny na gruncie dostępności cyfrowej (</a:t>
            </a:r>
            <a:r>
              <a:rPr lang="pl-PL" dirty="0" smtClean="0">
                <a:sym typeface="Wingdings" panose="05000000000000000000" pitchFamily="2" charset="2"/>
              </a:rPr>
              <a:t> ustawa </a:t>
            </a:r>
            <a:r>
              <a:rPr lang="pl-PL" dirty="0" smtClean="0">
                <a:sym typeface="Wingdings" panose="05000000000000000000" pitchFamily="2" charset="2"/>
              </a:rPr>
              <a:t>o</a:t>
            </a:r>
            <a:r>
              <a:rPr lang="pl-PL" dirty="0" smtClean="0"/>
              <a:t> </a:t>
            </a:r>
            <a:r>
              <a:rPr lang="pl-PL" dirty="0" smtClean="0"/>
              <a:t>dostępności cyfrowej stron internetowych i aplikacji mobilnych podmiotów publicznych)</a:t>
            </a:r>
          </a:p>
          <a:p>
            <a:pPr lvl="1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59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W przypadkach uzasadnionych wyjątkowymi okolicznościami, gdy zapewnienie dostępności w zakresie określonym we wniosku o zapewnienie dostępności jest niemożliwe lub znacznie utrudnione, w szczególności ze względów technicznych lub prawnych, podmiot publiczny niezwłocznie </a:t>
            </a:r>
            <a:r>
              <a:rPr lang="pl-PL" b="1" dirty="0" smtClean="0"/>
              <a:t>zawiadamia wnioskodawcę o braku możliwości zapewnienia dostępności, </a:t>
            </a:r>
            <a:r>
              <a:rPr lang="pl-PL" b="1" u="sng" dirty="0" smtClean="0"/>
              <a:t>co nie zwalnia podmiotu publicznego z obowiązku zapewnienia dostępu alternatywnego, o którym mowa w art. </a:t>
            </a:r>
            <a:r>
              <a:rPr lang="pl-PL" b="1" dirty="0" smtClean="0"/>
              <a:t>7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W zawiadomieniu podmiot publiczny uzasadnia swoje stanowisko, w szczególności wskazuje okoliczności uniemożliwiające zapewnienie dostępności w zakresie określonym we wniosku o zapewnienie dostępności. </a:t>
            </a:r>
          </a:p>
          <a:p>
            <a:pPr marL="0" indent="0">
              <a:buNone/>
            </a:pPr>
            <a:r>
              <a:rPr lang="pl-PL" dirty="0" smtClean="0"/>
              <a:t>W postępowaniu w przedmiocie wniosku o zapewnienie dostępności </a:t>
            </a:r>
            <a:r>
              <a:rPr lang="pl-PL" b="1" u="sng" dirty="0" smtClean="0"/>
              <a:t>nie stosuje się </a:t>
            </a:r>
            <a:r>
              <a:rPr lang="pl-PL" dirty="0" smtClean="0"/>
              <a:t>przepisów ustawy z dnia 14 czerwca 1960 r. – Kodeks postępowania administracyjnego, z wyjątkiem przepisów dotyczących wyłączenia pracowników organu, doręczeń, sposobu obliczania terminów, uzupełniania braków formalnych i przekazywania wniosku zgodnie z właściwością.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19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W przypadku gdy </a:t>
            </a:r>
            <a:r>
              <a:rPr lang="pl-PL" b="1" dirty="0" smtClean="0"/>
              <a:t>podmiot, o którym mowa w art. 30 ust. 2 (podmiot publiczny, z którego działalnością jest związane żądanie zapewnienia dostępności)</a:t>
            </a:r>
            <a:r>
              <a:rPr lang="pl-PL" dirty="0" smtClean="0"/>
              <a:t>, nie zapewnił wnioskodawcy dostępności: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 sposób i w terminie, o których mowa w art. 31 ust. 1, albo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w terminie określonym w art. 31 ust. 2, albo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z powodów określonych w zawiadomieniu, o którym mowa w art. 31 ust. 3 </a:t>
            </a:r>
          </a:p>
          <a:p>
            <a:pPr marL="0" indent="0">
              <a:buNone/>
            </a:pPr>
            <a:r>
              <a:rPr lang="pl-PL" dirty="0" smtClean="0"/>
              <a:t>– wnioskodawcy służy prawo złożenia skargi na brak dostępności, zwanej dalej „skargą”. </a:t>
            </a:r>
          </a:p>
          <a:p>
            <a:pPr marL="0" indent="0">
              <a:buNone/>
            </a:pPr>
            <a:r>
              <a:rPr lang="pl-PL" dirty="0" smtClean="0"/>
              <a:t>Skargę wnosi się do Prezesa Zarządu PFRON, w terminie 30 dni od dnia: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 którym upłynął odpowiednio termin: a) określony w art. 31 ust. 1 albo b) wskazany w powiadomieniu, o którym mowa w art. 31 ust. 2;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otrzymania zawiadomienia, o którym mowa w art. 31 ust. 3.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425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Przesłanki skargi do prezesa PFRON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sposób i w terminie, o których mowa w art. 31 ust. 1 </a:t>
            </a:r>
            <a:r>
              <a:rPr lang="pl-PL" i="1" dirty="0" smtClean="0"/>
              <a:t>[zapewnienie dostępności na wniosek, bez zbędnej zwłoki, nie później jednak niż w terminie 14 dni od dnia złożenia wniosku]</a:t>
            </a:r>
            <a:r>
              <a:rPr lang="pl-PL" dirty="0" smtClean="0"/>
              <a:t>, albo </a:t>
            </a:r>
          </a:p>
          <a:p>
            <a:r>
              <a:rPr lang="pl-PL" dirty="0" smtClean="0"/>
              <a:t>w terminie określonym w art. 31 ust. 2 </a:t>
            </a:r>
            <a:r>
              <a:rPr lang="pl-PL" i="1" dirty="0" smtClean="0"/>
              <a:t>[wyjątkowo podmiot publiczny może przedłużyć termin do 2 miesięcy od dnia złożenia wniosku o zapewnienie dostępności], </a:t>
            </a:r>
            <a:r>
              <a:rPr lang="pl-PL" dirty="0" smtClean="0"/>
              <a:t>albo</a:t>
            </a:r>
          </a:p>
          <a:p>
            <a:r>
              <a:rPr lang="pl-PL" dirty="0" smtClean="0"/>
              <a:t>z powodów określonych w zawiadomieniu, o którym mowa w art. 31 ust. 3 [</a:t>
            </a:r>
            <a:r>
              <a:rPr lang="pl-PL" i="1" dirty="0" smtClean="0"/>
              <a:t>zawiadomienie o niemożności zapewnienia dostępności „w przypadkach uzasadnionych wyjątkowymi okolicznościami” + zapewnienie dostępu alternatywnego</a:t>
            </a:r>
            <a:r>
              <a:rPr lang="pl-PL" dirty="0" smtClean="0"/>
              <a:t>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7813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Skarga powinna spełniać wymagania formalne określone dla wniosku o zapewnienie dostępności, o których mowa w art. 30 ust. 3, z tym że w zakresie pkt 2–4 jest wystarczające załączenie do skargi kopii żądania zapewnienia dostępności. </a:t>
            </a:r>
          </a:p>
          <a:p>
            <a:pPr marL="0" indent="0">
              <a:buNone/>
            </a:pPr>
            <a:r>
              <a:rPr lang="pl-PL" dirty="0" smtClean="0"/>
              <a:t> Stronami postępowania wszczętego na skutek wniesienia skargi są skarżący oraz podmiot publiczny, którego działalności dotyczy treść skargi. </a:t>
            </a:r>
          </a:p>
          <a:p>
            <a:pPr marL="0" indent="0">
              <a:buNone/>
            </a:pPr>
            <a:r>
              <a:rPr lang="pl-PL" dirty="0" smtClean="0"/>
              <a:t>W przypadku stwierdzenia, że niezapewnienie dostępności w zakresie żądanym przez skarżącego nastąpiło na skutek naruszenia przepisów ustawy, Prezes Zarządu PFRON nakazuje podmiotowi publicznemu, w drodze decyzji, zapewnienie dostępności, wraz z określeniem: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sposobu zapewnienia dostępności skarżącemu; </a:t>
            </a:r>
          </a:p>
          <a:p>
            <a:pPr marL="971550" lvl="1" indent="-514350">
              <a:buFont typeface="+mj-lt"/>
              <a:buAutoNum type="arabicParenR"/>
            </a:pPr>
            <a:r>
              <a:rPr lang="pl-PL" dirty="0" smtClean="0"/>
              <a:t>terminu realizacji nakazu, nie krótszego niż 30 dni, a w sprawach szczególnie skomplikowanych </a:t>
            </a:r>
            <a:r>
              <a:rPr lang="pl-PL" dirty="0" smtClean="0"/>
              <a:t>– </a:t>
            </a:r>
            <a:r>
              <a:rPr lang="pl-PL" dirty="0" smtClean="0"/>
              <a:t>nie krótszego niż 60 dni, od dnia doręczenia decyzji.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68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Postępowanie wnioskowo-skargowe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Prezes Zarządu PFRON, w drodze decyzji, odmawia nakazania podmiotowi publicznemu zapewnienia dostępności, </a:t>
            </a:r>
            <a:r>
              <a:rPr lang="pl-PL" b="1" dirty="0" smtClean="0"/>
              <a:t>w przypadku gdy podmiot publiczny wykaże, że nie zapewnił dostępności, w szczególności ze względów technicznych lub prawnych, </a:t>
            </a:r>
            <a:r>
              <a:rPr lang="pl-PL" b="1" u="sng" dirty="0" smtClean="0"/>
              <a:t>a zapewnił dostęp alternatywny</a:t>
            </a:r>
            <a:r>
              <a:rPr lang="pl-PL" dirty="0" smtClean="0"/>
              <a:t>, o którym mowa w art. 7, a także gdy z innych względów skarga jest bezzasadna. 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ostępowanie przed Prezesem Zarządu PFRON jest postępowaniem jednoinstancyjnym. </a:t>
            </a:r>
            <a:r>
              <a:rPr lang="pl-PL" b="1" dirty="0" smtClean="0"/>
              <a:t>do postępowań w sprawach skarg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zakresie nieuregulowanym w niniejszej ustawie stosuje się przepisy działów I </a:t>
            </a:r>
            <a:r>
              <a:rPr lang="pl-PL" dirty="0" err="1" smtClean="0"/>
              <a:t>i</a:t>
            </a:r>
            <a:r>
              <a:rPr lang="pl-PL" dirty="0" smtClean="0"/>
              <a:t> II ustawy z dnia 14 czerwca 1960 r. – Kodeks postępowania administracyjnego. </a:t>
            </a:r>
          </a:p>
          <a:p>
            <a:pPr marL="0" indent="0">
              <a:buNone/>
            </a:pPr>
            <a:r>
              <a:rPr lang="pl-PL" dirty="0" smtClean="0"/>
              <a:t>W przypadku braku realizacji nakazu w terminie, o którym mowa w art. 32 ust. 5 pkt 2, stosuje się odpowiednio przepisy o postępowaniu egzekucyjnym w administracji dotyczące </a:t>
            </a:r>
            <a:r>
              <a:rPr lang="pl-PL" b="1" u="sng" dirty="0" smtClean="0"/>
              <a:t>grzywny w celu przymuszenia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72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Wejście w życie obowiązku zapewnienia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Jeżeli podmiot publiczny, w okresie 24 miesięcy od dnia ogłoszenia niniejszej ustawy, nie zapewni dostępności osobie ze szczególnymi potrzebami, zapewnienie dostępu alternatywnego, o którym mowa w art. 7, jest traktowane jako zapewnienie dostępności.</a:t>
            </a:r>
          </a:p>
          <a:p>
            <a:pPr marL="0" indent="0">
              <a:buNone/>
            </a:pPr>
            <a:r>
              <a:rPr lang="pl-PL" dirty="0" smtClean="0"/>
              <a:t>Ustawa wchodzi w życie po upływie 14 dni od dnia ogłoszenia, z wyjątkiem: </a:t>
            </a:r>
          </a:p>
          <a:p>
            <a:pPr marL="0" indent="0">
              <a:buNone/>
            </a:pPr>
            <a:r>
              <a:rPr lang="pl-PL" dirty="0" smtClean="0"/>
              <a:t>1) art. 1 ust. 2, art. 6 pkt 2 oraz art. 7 ust. 3, które wchodzą w życie w zakresie: </a:t>
            </a:r>
          </a:p>
          <a:p>
            <a:pPr marL="0" indent="0">
              <a:buNone/>
            </a:pPr>
            <a:r>
              <a:rPr lang="pl-PL" dirty="0" smtClean="0"/>
              <a:t>a) stron internetowych podmiotów publicznych nieopublikowanych przed dniem 23 września 2018 r. – z dniem 23 września 2019 r., </a:t>
            </a:r>
          </a:p>
          <a:p>
            <a:pPr marL="0" indent="0">
              <a:buNone/>
            </a:pPr>
            <a:r>
              <a:rPr lang="pl-PL" dirty="0" smtClean="0"/>
              <a:t>b) stron internetowych podmiotów publicznych opublikowanych przed dniem 23 września 2018 r. – z dniem 23 września 2020 r., </a:t>
            </a:r>
          </a:p>
          <a:p>
            <a:pPr marL="0" indent="0">
              <a:buNone/>
            </a:pPr>
            <a:r>
              <a:rPr lang="pl-PL" dirty="0" smtClean="0"/>
              <a:t>c) aplikacji mobilnych podmiotów publicznych – z dniem 23 czerwca 2021 r.; </a:t>
            </a:r>
          </a:p>
          <a:p>
            <a:pPr marL="0" indent="0">
              <a:buNone/>
            </a:pPr>
            <a:r>
              <a:rPr lang="pl-PL" dirty="0" smtClean="0"/>
              <a:t>2) art. 15–28 </a:t>
            </a:r>
            <a:r>
              <a:rPr lang="pl-PL" b="1" dirty="0" smtClean="0"/>
              <a:t>[certyfikacja dostępności]</a:t>
            </a:r>
            <a:r>
              <a:rPr lang="pl-PL" dirty="0" smtClean="0"/>
              <a:t>, które wchodzą w życie po upływie 18 miesięcy od dnia ogłoszenia; </a:t>
            </a:r>
          </a:p>
          <a:p>
            <a:pPr marL="0" indent="0">
              <a:buNone/>
            </a:pPr>
            <a:r>
              <a:rPr lang="pl-PL" dirty="0" smtClean="0"/>
              <a:t>3) art. 4 ust. 3 i 4, art. 5 ust. 2 [</a:t>
            </a:r>
            <a:r>
              <a:rPr lang="pl-PL" b="1" dirty="0" smtClean="0"/>
              <a:t>zlecanie zadań, w tym NGO</a:t>
            </a:r>
            <a:r>
              <a:rPr lang="pl-PL" dirty="0" smtClean="0"/>
              <a:t>], art. 29–34 [</a:t>
            </a:r>
            <a:r>
              <a:rPr lang="pl-PL" b="1" dirty="0" smtClean="0"/>
              <a:t>postępowanie skargowe</a:t>
            </a:r>
            <a:r>
              <a:rPr lang="pl-PL" dirty="0" smtClean="0"/>
              <a:t>] i art. 51 [</a:t>
            </a:r>
            <a:r>
              <a:rPr lang="pl-PL" b="1" dirty="0" smtClean="0"/>
              <a:t>zmiana w przepisach</a:t>
            </a:r>
            <a:r>
              <a:rPr lang="pl-PL" dirty="0" smtClean="0"/>
              <a:t>], które wchodzą w życie po upływie 24 miesięcy od dnia ogłoszenia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03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4700" y="2282825"/>
            <a:ext cx="10515600" cy="1325563"/>
          </a:xfrm>
        </p:spPr>
        <p:txBody>
          <a:bodyPr/>
          <a:lstStyle/>
          <a:p>
            <a:r>
              <a:rPr lang="pl-PL" dirty="0" smtClean="0"/>
              <a:t>Dostęp alternatywny </a:t>
            </a:r>
            <a:r>
              <a:rPr lang="pl-PL" dirty="0" smtClean="0"/>
              <a:t>w ustawie </a:t>
            </a:r>
            <a:r>
              <a:rPr lang="pl-PL" dirty="0" smtClean="0"/>
              <a:t>o zapewnianiu dostępności cyfrowej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05921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Ustawa o dostępności cyfrowej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71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(art. 2 ustawy) Przepisy ustawy o dostępności stosuje się do: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jednostek </a:t>
            </a:r>
            <a:r>
              <a:rPr lang="pl-PL" dirty="0"/>
              <a:t>sektora finansów publicznych w rozumieniu przepisów ustawy z dnia 27 sierpnia 2009 r. o finansach publicznych (Dz. U. z 2017 r. poz. 2077, z </a:t>
            </a:r>
            <a:r>
              <a:rPr lang="pl-PL" dirty="0" err="1"/>
              <a:t>późn</a:t>
            </a:r>
            <a:r>
              <a:rPr lang="pl-PL" dirty="0"/>
              <a:t>. zm.3) ),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innych</a:t>
            </a:r>
            <a:r>
              <a:rPr lang="pl-PL" dirty="0"/>
              <a:t>, niż określone w pkt 1, państwowych jednostek organizacyjnych nieposiadających osobowości prawnej,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innych</a:t>
            </a:r>
            <a:r>
              <a:rPr lang="pl-PL" dirty="0"/>
              <a:t>, niż określone w pkt 1, osób prawnych, utworzonych w szczególnym celu zaspokajania potrzeb o charakterze powszechnym, niemających charakteru przemysłowego ani handlowego, jeżeli podmioty, o których mowa w tym przepisie oraz w pkt 1 i 2, pojedynczo lub wspólnie, bezpośrednio albo pośrednio przez inny podmiot: </a:t>
            </a:r>
          </a:p>
          <a:p>
            <a:pPr lvl="1"/>
            <a:r>
              <a:rPr lang="pl-PL" dirty="0"/>
              <a:t>a) finansują je w ponad 50% lub </a:t>
            </a:r>
          </a:p>
          <a:p>
            <a:pPr lvl="1"/>
            <a:r>
              <a:rPr lang="pl-PL" dirty="0"/>
              <a:t>b) posiadają ponad połowę udziałów albo akcji, lub </a:t>
            </a:r>
          </a:p>
          <a:p>
            <a:pPr lvl="1"/>
            <a:r>
              <a:rPr lang="pl-PL" dirty="0"/>
              <a:t>c) sprawują nadzór nad organem zarządzającym, lub </a:t>
            </a:r>
          </a:p>
          <a:p>
            <a:pPr lvl="1"/>
            <a:r>
              <a:rPr lang="pl-PL" dirty="0"/>
              <a:t>d) mają prawo do powoływania ponad połowy składu organu nadzorczego lub zarządzającego, 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związków </a:t>
            </a:r>
            <a:r>
              <a:rPr lang="pl-PL" dirty="0"/>
              <a:t>podmiotów, o których mowa w pkt 1–3</a:t>
            </a:r>
          </a:p>
          <a:p>
            <a:pPr marL="514350" indent="-514350">
              <a:buFont typeface="+mj-lt"/>
              <a:buAutoNum type="arabicParenR"/>
            </a:pPr>
            <a:r>
              <a:rPr lang="pl-PL" b="1" dirty="0" smtClean="0"/>
              <a:t>organizacji </a:t>
            </a:r>
            <a:r>
              <a:rPr lang="pl-PL" b="1" dirty="0"/>
              <a:t>pozarządowych, o których mowa w art. 3 ust. 2 ustawy z dnia 24 kwietnia 2003 r. o działalności pożytku publicznego i o </a:t>
            </a:r>
            <a:r>
              <a:rPr lang="pl-PL" b="1" dirty="0" smtClean="0"/>
              <a:t>wolontariacie, </a:t>
            </a:r>
            <a:r>
              <a:rPr lang="pl-PL" b="1" dirty="0"/>
              <a:t>prowadzących działalność w sferze zadań publicznych wymienionych w art. 4 ust. 1 pkt 6, 7 lub 10 tej ustawy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– posiadających strony internetowe lub aplikacje mobilne, lub zarządzających elementami stron internetowych, lub aplikacji mobilnych zamieszczonymi w środowisku umożliwiającym zapewnienie dostępności cyfrowej treści, zwanych dalej „podmiotami publicznymi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32890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Ustawa o dostępności cyfrowej a 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Regulacjom ustawy podlegają te organizacje pozarządowe, </a:t>
            </a:r>
            <a:br>
              <a:rPr lang="pl-PL" b="1" dirty="0"/>
            </a:br>
            <a:r>
              <a:rPr lang="pl-PL" b="1" dirty="0"/>
              <a:t>które prowadzą działalność w następujących sferach:</a:t>
            </a:r>
            <a:endParaRPr lang="pl-PL" dirty="0"/>
          </a:p>
          <a:p>
            <a:pPr lvl="0"/>
            <a:r>
              <a:rPr lang="pl-PL" b="1" dirty="0"/>
              <a:t>ochrony i promocji zdrowia, w tym działalności leczniczej w rozumieniu ustawy z dnia 15 kwietnia 2011 r. o działalności leczniczej (art. 4 ust. 1 pkt 6 ustawy o działalności pożytku publicznego i o wolontariacie),</a:t>
            </a:r>
            <a:endParaRPr lang="pl-PL" dirty="0"/>
          </a:p>
          <a:p>
            <a:pPr lvl="0"/>
            <a:r>
              <a:rPr lang="pl-PL" b="1" dirty="0"/>
              <a:t>działalności na rzecz osób niepełnosprawnych (art. 4 ust. 1 pkt 7 ustawy o działalności pożytku publicznego i o wolontariacie),</a:t>
            </a:r>
            <a:endParaRPr lang="pl-PL" dirty="0"/>
          </a:p>
          <a:p>
            <a:pPr lvl="0"/>
            <a:r>
              <a:rPr lang="pl-PL" b="1" dirty="0"/>
              <a:t>działalności na rzecz osób w wieku emerytalnym (art. 4 ust. 1 pkt 10 ustawy o działalności pożytku publicznego i o wolontariacie).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Nie powiązano zobowiązania organizacji pozarządowej do zapewnienia dostępności cyfrowej od tego, czy wykonuje zadania zlecone z zakresu administracji publicznej (np. w wyniku powierzenia wykonywania zadań publicznych lub wsparcia, przez władze publiczne, wykonywania zadań publicznych).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9223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Dostęp alternatywny – dostępność cyfrowa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przypadku gdy podmiot publiczny nie jest w stanie zapewnić dostępności cyfrowej elementu strony internetowej lub aplikacji mobilnej, </a:t>
            </a:r>
            <a:r>
              <a:rPr lang="pl-PL" b="1" dirty="0" smtClean="0"/>
              <a:t>zapewnia alternatywny sposób dostępu do tego elementu</a:t>
            </a:r>
            <a:r>
              <a:rPr lang="pl-PL" dirty="0" smtClean="0"/>
              <a:t>. </a:t>
            </a:r>
          </a:p>
          <a:p>
            <a:r>
              <a:rPr lang="pl-PL" dirty="0" smtClean="0"/>
              <a:t>Alternatywny sposób dostępu </a:t>
            </a:r>
            <a:r>
              <a:rPr lang="pl-PL" b="1" dirty="0" smtClean="0"/>
              <a:t>polega w szczególności na zapewnieniu kontaktu telefonicznego, korespondencyjnego, za pomocą środków komunikacji elektronicznej</a:t>
            </a:r>
            <a:r>
              <a:rPr lang="pl-PL" dirty="0" smtClean="0"/>
              <a:t>, o których mowa w art. 2 pkt 5 ustawy z dnia 18 lipca 2002 r. o świadczeniu usług drogą elektroniczną, </a:t>
            </a:r>
            <a:r>
              <a:rPr lang="pl-PL" b="1" dirty="0" smtClean="0"/>
              <a:t>lub za pomocą tłumacza języka migowego, lub tłumacza-przewodnika</a:t>
            </a:r>
            <a:r>
              <a:rPr lang="pl-PL" dirty="0" smtClean="0"/>
              <a:t>, o których mowa w art. 10 ust. 1 ustawy z dnia 19 sierpnia 2011 r. o języku </a:t>
            </a:r>
            <a:r>
              <a:rPr lang="pl-PL" dirty="0" smtClean="0"/>
              <a:t>migowym, </a:t>
            </a:r>
            <a:r>
              <a:rPr lang="pl-PL" b="1" dirty="0" smtClean="0"/>
              <a:t>jeżeli </a:t>
            </a:r>
            <a:r>
              <a:rPr lang="pl-PL" b="1" dirty="0"/>
              <a:t>podmiot publiczny udostępnia taką </a:t>
            </a:r>
            <a:r>
              <a:rPr lang="pl-PL" b="1" dirty="0" smtClean="0"/>
              <a:t>możliwość,</a:t>
            </a:r>
            <a:r>
              <a:rPr lang="pl-PL" dirty="0" smtClean="0"/>
              <a:t> </a:t>
            </a:r>
            <a:r>
              <a:rPr lang="pl-PL" dirty="0" smtClean="0"/>
              <a:t>i innych środkach komunikowania </a:t>
            </a:r>
            <a:r>
              <a:rPr lang="pl-PL" dirty="0" smtClean="0"/>
              <a:t>się.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655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1624" y="2425573"/>
            <a:ext cx="10515600" cy="1325563"/>
          </a:xfrm>
        </p:spPr>
        <p:txBody>
          <a:bodyPr/>
          <a:lstStyle/>
          <a:p>
            <a:r>
              <a:rPr lang="pl-PL" dirty="0" smtClean="0"/>
              <a:t>Projektowanie uniwersalne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64812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Procedura na gruncie ustawy o zapewnianiu dostępności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7240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286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Żądanie dostępu cyfrowego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Każdy ma prawo wystąpić do podmiotu publicznego </a:t>
            </a:r>
            <a:r>
              <a:rPr lang="pl-PL" b="1" dirty="0" smtClean="0"/>
              <a:t>z żądaniem zapewnienia dostępności cyfrowej </a:t>
            </a:r>
            <a:r>
              <a:rPr lang="pl-PL" dirty="0" smtClean="0"/>
              <a:t>wskazanej strony internetowej, aplikacji mobilnej lub elementu strony internetowej, lub aplikacji mobilnej, w tym elementów, o których mowa w art. 3 ust. 2, oraz elementów niedostępnych cyfrowo na podstawie art. 8 ust. 1, </a:t>
            </a:r>
            <a:r>
              <a:rPr lang="pl-PL" b="1" dirty="0" smtClean="0"/>
              <a:t>albo o jego udostępnienie za pomocą alternatywnego sposobu dostępu</a:t>
            </a:r>
            <a:r>
              <a:rPr lang="pl-PL" dirty="0" smtClean="0"/>
              <a:t>, o którym mowa w art. 7. 2. </a:t>
            </a:r>
            <a:endParaRPr lang="pl-PL" dirty="0" smtClean="0"/>
          </a:p>
          <a:p>
            <a:r>
              <a:rPr lang="pl-PL" dirty="0" smtClean="0"/>
              <a:t>Żądanie może dotyczyć też „elementów wyłączonych”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1856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Żądanie zapewnienia dostępności cyfrowej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Żądanie zawiera: </a:t>
            </a:r>
            <a:endParaRPr lang="pl-PL" dirty="0" smtClean="0"/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dane </a:t>
            </a:r>
            <a:r>
              <a:rPr lang="pl-PL" dirty="0"/>
              <a:t>kontaktowe osoby występującej z żądaniem; </a:t>
            </a:r>
            <a:endParaRPr lang="pl-PL" dirty="0" smtClean="0"/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wskazanie </a:t>
            </a:r>
            <a:r>
              <a:rPr lang="pl-PL" dirty="0"/>
              <a:t>strony internetowej, aplikacji mobilnej lub elementu strony internetowej, lub aplikacji mobilnej podmiotu publicznego, które mają być dostępne cyfrowo; </a:t>
            </a:r>
            <a:endParaRPr lang="pl-PL" dirty="0" smtClean="0"/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wskazanie </a:t>
            </a:r>
            <a:r>
              <a:rPr lang="pl-PL" dirty="0"/>
              <a:t>sposobu kontaktu z osobą występującą z żądaniem;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 smtClean="0"/>
              <a:t>wskazanie </a:t>
            </a:r>
            <a:r>
              <a:rPr lang="pl-PL" dirty="0"/>
              <a:t>alternatywnego sposobu dostępu, jeżeli dotyczy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50958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Procedura zapewniania dostępności cyfrowej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Zapewnienie dostępności cyfrowej strony internetowej, aplikacji mobilnej lub elementu strony internetowej, lub aplikacji mobilnej podmiotu publicznego następuje </a:t>
            </a:r>
            <a:r>
              <a:rPr lang="pl-PL" b="1" dirty="0"/>
              <a:t>bez zbędnej zwłoki, jednak nie później niż w terminie 7 dni od dnia wystąpienia z żądaniem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Jeżeli </a:t>
            </a:r>
            <a:r>
              <a:rPr lang="pl-PL" dirty="0"/>
              <a:t>zapewnienie dostępności cyfrowej strony internetowej, aplikacji mobilnej lub elementu strony internetowej, lub </a:t>
            </a:r>
            <a:r>
              <a:rPr lang="pl-PL" b="1" dirty="0"/>
              <a:t>aplikacji mobilnej podmiotu publicznego nie </a:t>
            </a:r>
            <a:r>
              <a:rPr lang="pl-PL" dirty="0"/>
              <a:t>może nastąpić w terminie, o którym mowa w ust. 3, podmiot publiczny niezwłocznie powiadamia osobę występującą z żądaniem o przyczynach opóźnienia oraz terminie, w którym zapewni dostępność cyfrową wskazanej strony internetowej, aplikacji mobilnej lub elementu strony internetowej, lub aplikacji mobilnej, </a:t>
            </a:r>
            <a:r>
              <a:rPr lang="pl-PL" b="1" dirty="0"/>
              <a:t>jednak nie dłuższym niż dwa miesiące od dnia wystąpienia z żądaniem.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00518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Procedura zapewniania dostępności </a:t>
            </a:r>
            <a:r>
              <a:rPr lang="pl-PL" sz="4000" dirty="0" smtClean="0"/>
              <a:t>cyfrowej c.d.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Podmiot publiczny odmawia zapewnienia dostępności cyfrowej elementu strony internetowej lub aplikacji mobilnej, jeżeli wiązałoby się to z ryzykiem naruszenia integralności lub wiarygodności przekazywanych informacji. </a:t>
            </a:r>
          </a:p>
          <a:p>
            <a:r>
              <a:rPr lang="pl-PL" dirty="0" smtClean="0"/>
              <a:t>W przypadku gdy podmiot publiczny nie jest w stanie zapewnić dostępności cyfrowej elementu strony internetowej lub aplikacji mobilnej zgodnie z żądaniem, niezwłocznie powiadamia on osobę występującą z żądaniem o przyczynach braku możliwości zapewnienia dostępności cyfrowej wskazanego elementu i wskazuje alternatywny sposób dostępu do tego elementu.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11664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zapewniania dostępności cyfrowej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 </a:t>
            </a:r>
            <a:r>
              <a:rPr lang="pl-PL" dirty="0"/>
              <a:t>przypadku odmowy zapewnienia dostępności cyfrowej strony internetowej, aplikacji mobilnej lub wskazanego elementu strony internetowej, lub aplikacji mobilnej podmiotu publicznego, wskazanych w żądaniu albo w przypadku odmowy skorzystania z alternatywnego sposobu dostępu przez osobę występującą z żądaniem, </a:t>
            </a:r>
            <a:r>
              <a:rPr lang="pl-PL" dirty="0" smtClean="0"/>
              <a:t>osoba </a:t>
            </a:r>
            <a:r>
              <a:rPr lang="pl-PL" dirty="0"/>
              <a:t>ta ma prawo do złożenia do podmiotu publicznego </a:t>
            </a:r>
            <a:r>
              <a:rPr lang="pl-PL" b="1" dirty="0"/>
              <a:t>skargi w sprawie zapewnienia dostępności cyfrowej strony internetowej, aplikacji mobilnej lub elementu strony internetowej, lub aplikacji mobilnej. </a:t>
            </a:r>
            <a:endParaRPr lang="pl-PL" b="1" dirty="0" smtClean="0"/>
          </a:p>
          <a:p>
            <a:r>
              <a:rPr lang="pl-PL" dirty="0" smtClean="0"/>
              <a:t>Do </a:t>
            </a:r>
            <a:r>
              <a:rPr lang="pl-PL" dirty="0"/>
              <a:t>skarg rozpatrywanych w postępowaniach w sprawie zapewnienia dostępności cyfrowej strony internetowej, aplikacji mobilnej lub elementu strony internetowej, lub aplikacji mobilnej stosuje się przepisy działu VIII </a:t>
            </a:r>
            <a:r>
              <a:rPr lang="pl-PL" dirty="0" smtClean="0"/>
              <a:t>Kodeksu </a:t>
            </a:r>
            <a:r>
              <a:rPr lang="pl-PL" dirty="0"/>
              <a:t>postępowania administracyjnego </a:t>
            </a:r>
          </a:p>
          <a:p>
            <a:r>
              <a:rPr lang="pl-PL" b="1" dirty="0" smtClean="0"/>
              <a:t>Do </a:t>
            </a:r>
            <a:r>
              <a:rPr lang="pl-PL" b="1" dirty="0"/>
              <a:t>zapewnienia alternatywnego sposobu dostępu do wskazanego elementu strony internetowej lub aplikacji mobilnej przepisy ust. 3–8 stosuje się odpowiednio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14785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Możliwe kary pieniężne dla podmiotów publicznych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nieuzasadnione i uporczywe niezapewnianie dostępności cyfrowej strony internetowej lub aplikacji </a:t>
            </a:r>
            <a:r>
              <a:rPr lang="pl-PL" dirty="0" smtClean="0"/>
              <a:t>mobilnej</a:t>
            </a:r>
          </a:p>
          <a:p>
            <a:r>
              <a:rPr lang="pl-PL" dirty="0"/>
              <a:t>Uporczywym niewywiązywaniem się z zapewnienia dostępności cyfrowej strony internetowej lub aplikacji mobilnej jest stwierdzenie braku poprawy dostępności cyfrowej w trzech kolejnych monitorowaniach oraz stwierdzenie rosnącej liczby uzasadnionych skarg</a:t>
            </a:r>
          </a:p>
          <a:p>
            <a:r>
              <a:rPr lang="pl-PL" dirty="0"/>
              <a:t>maksymalna wysokość kary pieniężnej: 10 000 zł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24624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Możliwe kary pieniężne dla podmiotów </a:t>
            </a:r>
            <a:r>
              <a:rPr lang="pl-PL" dirty="0" smtClean="0"/>
              <a:t>publicznych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niesporządzanie i niepublikowanie deklaracji dostępności albo niezawieranie w deklaracji dostępności elementów obligatoryjnych</a:t>
            </a:r>
          </a:p>
          <a:p>
            <a:pPr lvl="0"/>
            <a:r>
              <a:rPr lang="pl-PL" dirty="0"/>
              <a:t>Kara pieniężna jest nakładana na podmiot publiczny w przypadku niesporządzenia i nieopublikowania deklaracji dostępności albo braku wymaganych dla deklaracji dostępności elementów wskazanych w art. 10 ust. 3–5, wykazanego w dwóch kolejnych monitorowaniach</a:t>
            </a:r>
          </a:p>
          <a:p>
            <a:pPr lvl="0"/>
            <a:r>
              <a:rPr lang="pl-PL" dirty="0"/>
              <a:t>maksymalna wysokość kary pieniężnej: 5 000 zł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68598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Możliwe kary pieniężne dla podmiotów publicznych </a:t>
            </a:r>
            <a:r>
              <a:rPr lang="pl-PL" dirty="0" smtClean="0"/>
              <a:t>(3)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niezapewnianie dostępności cyfrowej strony podmiotowej Biuletynu Informacji Publicznej oraz elementów i funkcji strony internetowej lub aplikacji mobilnej, o których mowa w art. 8 ust. 2 pkt 2.</a:t>
            </a:r>
          </a:p>
          <a:p>
            <a:pPr lvl="0"/>
            <a:r>
              <a:rPr lang="pl-PL" dirty="0"/>
              <a:t>Kara pieniężna jest nakładana na podmiot publiczny w przypadku braku zapewnienia dostępności cyfrowej strony podmiotowej Biuletynu Informacji Publicznej, o której mowa w art. 8 ust. 2 pkt 1, oraz elementów i funkcji strony internetowej lub aplikacji mobilnej, o których mowa w art. 8 ust. 2 pkt 2, wykazanym w dwóch kolejnych monitorowaniach</a:t>
            </a:r>
          </a:p>
          <a:p>
            <a:pPr lvl="0"/>
            <a:r>
              <a:rPr lang="pl-PL" dirty="0"/>
              <a:t>maksymalna wysokość kary pieniężnej: 5 000 zł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08515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Bartosz Wilk</a:t>
            </a:r>
          </a:p>
          <a:p>
            <a:pPr marL="0" indent="0">
              <a:buNone/>
            </a:pPr>
            <a:r>
              <a:rPr lang="pl-PL" dirty="0" smtClean="0"/>
              <a:t>tel. 693 722 628</a:t>
            </a:r>
          </a:p>
          <a:p>
            <a:pPr marL="0" indent="0">
              <a:buNone/>
            </a:pPr>
            <a:r>
              <a:rPr lang="pl-PL" dirty="0" smtClean="0"/>
              <a:t>kontakt@bartoszwilk.pl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09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Art. 2</a:t>
            </a:r>
            <a:br>
              <a:rPr lang="pl-PL" dirty="0" smtClean="0"/>
            </a:br>
            <a:r>
              <a:rPr lang="pl-PL" dirty="0" smtClean="0"/>
              <a:t>ustawa o </a:t>
            </a:r>
            <a:r>
              <a:rPr lang="pl-PL" dirty="0" smtClean="0"/>
              <a:t>zapewnianiu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uniwersalne projektowanie – uniwersalne projektowanie, o którym mowa w art. 2 Konwencji o prawach osób niepełnosprawnych, sporządzonej w Nowym Jorku dnia 13 grudnia 2006 r., uwzględniane w szczególności w celu spełnienia minimalnych wymagań, o których mowa w art. 6, dla zapewnienia dostępności osobom ze szczególnymi potrzebami; </a:t>
            </a:r>
          </a:p>
          <a:p>
            <a:r>
              <a:rPr lang="pl-PL" dirty="0" smtClean="0"/>
              <a:t>racjonalne usprawnienie – racjonalne usprawnienie, o którym mowa w </a:t>
            </a:r>
            <a:r>
              <a:rPr lang="pl-PL" b="1" dirty="0" smtClean="0"/>
              <a:t>art. 2 Konwencji</a:t>
            </a:r>
            <a:r>
              <a:rPr lang="pl-PL" dirty="0" smtClean="0"/>
              <a:t>, stosowane w szczególności w celu spełnienia minimalnych wymagań, o których mowa w art. 6, dla zapewnienia dostępności osobom ze szczególnymi potrzebami.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8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Artykuł 2 Konwencji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6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"Racjonalne usprawnienie" oznacza konieczne i odpowiednie zmiany i dostosowania, nie nakładające </a:t>
            </a:r>
            <a:r>
              <a:rPr lang="pl-PL" b="1" dirty="0" smtClean="0"/>
              <a:t>nieproporcjonalnego lub nadmiernego obciążenia</a:t>
            </a:r>
            <a:r>
              <a:rPr lang="pl-PL" dirty="0" smtClean="0"/>
              <a:t>, jeśli jest to potrzebne w konkretnym przypadku, w celu zapewnienia osobom niepełnosprawnym możliwości korzystania z wszelkich praw człowieka i podstawowych wolności oraz ich wykonywania na zasadzie równości z innymi osobami. </a:t>
            </a:r>
          </a:p>
          <a:p>
            <a:pPr marL="0" indent="0">
              <a:buNone/>
            </a:pPr>
            <a:r>
              <a:rPr lang="pl-PL" dirty="0" smtClean="0"/>
              <a:t>"Uniwersalne projektowanie" oznacza projektowanie produktów, środowiska, programów i usług w taki sposób, </a:t>
            </a:r>
            <a:r>
              <a:rPr lang="pl-PL" b="1" dirty="0" smtClean="0"/>
              <a:t>by były </a:t>
            </a:r>
            <a:r>
              <a:rPr lang="pl-PL" b="1" u="sng" dirty="0" smtClean="0"/>
              <a:t>użyteczne dla wszystkich</a:t>
            </a:r>
            <a:r>
              <a:rPr lang="pl-PL" b="1" dirty="0" smtClean="0"/>
              <a:t>, w możliwie największym stopniu, bez potrzeby adaptacji lub specjalistycznego projektowania</a:t>
            </a:r>
            <a:r>
              <a:rPr lang="pl-PL" dirty="0" smtClean="0"/>
              <a:t>. „Uniwersalne projektowanie” nie wyklucza pomocy technicznych dla szczególnych grup osób niepełnosprawnych, jeżeli jest to potrzebne.</a:t>
            </a:r>
          </a:p>
        </p:txBody>
      </p:sp>
    </p:spTree>
    <p:extLst>
      <p:ext uri="{BB962C8B-B14F-4D97-AF65-F5344CB8AC3E}">
        <p14:creationId xmlns:p14="http://schemas.microsoft.com/office/powerpoint/2010/main" val="34961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Projektowanie uniwersalne a ustawa o zapewnianiu dostępności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</a:t>
            </a:r>
            <a:r>
              <a:rPr lang="pl-PL" dirty="0"/>
              <a:t>publiczny zapewnia dostępność osobom ze szczególnymi potrzebami przez stosowanie </a:t>
            </a:r>
            <a:r>
              <a:rPr lang="pl-PL" b="1" u="sng" dirty="0"/>
              <a:t>uniwersalnego projektowania lub racjonalnych usprawnień</a:t>
            </a:r>
            <a:r>
              <a:rPr lang="pl-PL" dirty="0" smtClean="0"/>
              <a:t>.</a:t>
            </a:r>
          </a:p>
          <a:p>
            <a:r>
              <a:rPr lang="pl-PL" dirty="0" smtClean="0"/>
              <a:t>Zapewnienie </a:t>
            </a:r>
            <a:r>
              <a:rPr lang="pl-PL" dirty="0"/>
              <a:t>dostępności osobom ze szczególnymi potrzebami w ramach </a:t>
            </a:r>
            <a:r>
              <a:rPr lang="pl-PL" dirty="0" smtClean="0"/>
              <a:t>umowy (zlecanie zadań publicznych) </a:t>
            </a:r>
            <a:r>
              <a:rPr lang="pl-PL" dirty="0"/>
              <a:t>następuje, o ile jest to możliwe, z uwzględnieniem uniwersalnego </a:t>
            </a:r>
            <a:r>
              <a:rPr lang="pl-PL" dirty="0" smtClean="0"/>
              <a:t>projektowania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970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343635"/>
              </p:ext>
            </p:extLst>
          </p:nvPr>
        </p:nvGraphicFramePr>
        <p:xfrm>
          <a:off x="2530426" y="771956"/>
          <a:ext cx="8600870" cy="5214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04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Projektowanie uniwersalne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projektowanie </a:t>
            </a:r>
            <a:r>
              <a:rPr lang="pl-PL" dirty="0"/>
              <a:t>uniwersalne (</a:t>
            </a:r>
            <a:r>
              <a:rPr lang="pl-PL" i="1" dirty="0" err="1"/>
              <a:t>universal</a:t>
            </a:r>
            <a:r>
              <a:rPr lang="pl-PL" i="1" dirty="0"/>
              <a:t> design</a:t>
            </a:r>
            <a:r>
              <a:rPr lang="pl-PL" dirty="0"/>
              <a:t>) </a:t>
            </a:r>
          </a:p>
          <a:p>
            <a:r>
              <a:rPr lang="pl-PL" dirty="0" smtClean="0"/>
              <a:t>sposób</a:t>
            </a:r>
            <a:r>
              <a:rPr lang="pl-PL" dirty="0"/>
              <a:t>, filozofia projektowania produktów i otoczenia</a:t>
            </a:r>
          </a:p>
          <a:p>
            <a:r>
              <a:rPr lang="pl-PL" dirty="0" smtClean="0"/>
              <a:t>celem </a:t>
            </a:r>
            <a:r>
              <a:rPr lang="pl-PL" dirty="0"/>
              <a:t>jest </a:t>
            </a:r>
            <a:r>
              <a:rPr lang="pl-PL" dirty="0" smtClean="0"/>
              <a:t>zapewnienie </a:t>
            </a:r>
            <a:r>
              <a:rPr lang="pl-PL" dirty="0"/>
              <a:t>szerokiej funkcjonalności dla wszystkich,</a:t>
            </a:r>
          </a:p>
          <a:p>
            <a:r>
              <a:rPr lang="pl-PL" dirty="0" smtClean="0"/>
              <a:t>użytkownik </a:t>
            </a:r>
            <a:r>
              <a:rPr lang="pl-PL" dirty="0"/>
              <a:t>usług będzie mógł z nich korzystać bez adaptacji lub udoskonalania</a:t>
            </a:r>
          </a:p>
          <a:p>
            <a:r>
              <a:rPr lang="pl-PL" dirty="0" smtClean="0"/>
              <a:t>kontekst </a:t>
            </a:r>
            <a:r>
              <a:rPr lang="pl-PL" dirty="0"/>
              <a:t>- zrozumienie potrzeb odbiorcy, empatia</a:t>
            </a:r>
          </a:p>
          <a:p>
            <a:r>
              <a:rPr lang="pl-PL" dirty="0" err="1" smtClean="0"/>
              <a:t>Selwyn</a:t>
            </a:r>
            <a:r>
              <a:rPr lang="pl-PL" dirty="0" smtClean="0"/>
              <a:t> Goldsmith, </a:t>
            </a:r>
            <a:r>
              <a:rPr lang="pl-PL" i="1" dirty="0" err="1" smtClean="0"/>
              <a:t>Designing</a:t>
            </a:r>
            <a:r>
              <a:rPr lang="pl-PL" i="1" dirty="0" smtClean="0"/>
              <a:t> </a:t>
            </a:r>
            <a:r>
              <a:rPr lang="pl-PL" i="1" dirty="0"/>
              <a:t>for the </a:t>
            </a:r>
            <a:r>
              <a:rPr lang="pl-PL" i="1" dirty="0" err="1"/>
              <a:t>disabled</a:t>
            </a:r>
            <a:r>
              <a:rPr lang="pl-PL" i="1" dirty="0"/>
              <a:t>: The </a:t>
            </a:r>
            <a:r>
              <a:rPr lang="pl-PL" i="1" dirty="0" err="1"/>
              <a:t>new</a:t>
            </a:r>
            <a:r>
              <a:rPr lang="pl-PL" i="1" dirty="0"/>
              <a:t> </a:t>
            </a:r>
            <a:r>
              <a:rPr lang="pl-PL" i="1" dirty="0" err="1" smtClean="0"/>
              <a:t>paradigm</a:t>
            </a:r>
            <a:r>
              <a:rPr lang="pl-PL" i="1" dirty="0" smtClean="0"/>
              <a:t>, </a:t>
            </a:r>
            <a:r>
              <a:rPr lang="pl-PL" dirty="0" smtClean="0"/>
              <a:t>1963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57445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4101</Words>
  <Application>Microsoft Office PowerPoint</Application>
  <PresentationFormat>Panoramiczny</PresentationFormat>
  <Paragraphs>277</Paragraphs>
  <Slides>49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4" baseType="lpstr">
      <vt:lpstr>Arial</vt:lpstr>
      <vt:lpstr>Calibri</vt:lpstr>
      <vt:lpstr>Calibri Light</vt:lpstr>
      <vt:lpstr>Wingdings</vt:lpstr>
      <vt:lpstr>Motyw pakietu Office</vt:lpstr>
      <vt:lpstr>Dostępne czwartki  | Fundacja Sektor 3 alternatywne formy zapewnienia dostępności, projektowanie uniwersalne</vt:lpstr>
      <vt:lpstr>Dostępne czwartki | Terminy webinarów:</vt:lpstr>
      <vt:lpstr>Plan szkolenia</vt:lpstr>
      <vt:lpstr>Projektowanie uniwersalne</vt:lpstr>
      <vt:lpstr>Art. 2 ustawa o zapewnianiu dostępności</vt:lpstr>
      <vt:lpstr>Artykuł 2 Konwencji </vt:lpstr>
      <vt:lpstr>Projektowanie uniwersalne a ustawa o zapewnianiu dostępności</vt:lpstr>
      <vt:lpstr>Prezentacja programu PowerPoint</vt:lpstr>
      <vt:lpstr>Projektowanie uniwersalne</vt:lpstr>
      <vt:lpstr> Zasady projektowania uniwersalnego  (za: http://universaldesign.ie/) </vt:lpstr>
      <vt:lpstr>K. Kowalski, O co tyle szumu? Projektowanie uniwersalne, czasopismo "Formy" nr 4/2020.</vt:lpstr>
      <vt:lpstr>2) Elastyczność użytkowania </vt:lpstr>
      <vt:lpstr>3) Prosta i intuicyjna obsługa</vt:lpstr>
      <vt:lpstr>4) Zauważalna informacja </vt:lpstr>
      <vt:lpstr>5) Tolerancja błędu </vt:lpstr>
      <vt:lpstr>6) Niewielki wysiłek fizyczny</vt:lpstr>
      <vt:lpstr>7) Wymiary i przestrzeń dostępne i użyteczne </vt:lpstr>
      <vt:lpstr>Uniwersalne projektowanie informacji, komunikatów, itd.</vt:lpstr>
      <vt:lpstr>Etapy projektowania uniwersalnego</vt:lpstr>
      <vt:lpstr>Projektowanie uniwersalne a dostępność</vt:lpstr>
      <vt:lpstr>Przykłady pomocy do projektowania uniwersalnego</vt:lpstr>
      <vt:lpstr>Zakres stosowania  ustawy o zapewnianiu dostępności</vt:lpstr>
      <vt:lpstr>Zakres stosowania  ustawy o zapewnianiu dostępności</vt:lpstr>
      <vt:lpstr>Dostęp alternatywny – ustawa o zapewnianiu dostępności</vt:lpstr>
      <vt:lpstr>Dostęp alternatywny - przykłady</vt:lpstr>
      <vt:lpstr>Dostęp alternatywy a raport o stanie dostępności</vt:lpstr>
      <vt:lpstr>Okres przejściowy – do września 2021 r.</vt:lpstr>
      <vt:lpstr>Postępowanie wnioskowo-skargowe</vt:lpstr>
      <vt:lpstr>Postępowanie wnioskowo-skargowe</vt:lpstr>
      <vt:lpstr>Postępowanie wnioskowo-skargowe</vt:lpstr>
      <vt:lpstr>Postępowanie wnioskowo-skargowe</vt:lpstr>
      <vt:lpstr>Przesłanki skargi do prezesa PFRON</vt:lpstr>
      <vt:lpstr>Postępowanie wnioskowo-skargowe</vt:lpstr>
      <vt:lpstr>Postępowanie wnioskowo-skargowe</vt:lpstr>
      <vt:lpstr>Wejście w życie obowiązku zapewnienia dostępności</vt:lpstr>
      <vt:lpstr>Dostęp alternatywny w ustawie o zapewnianiu dostępności cyfrowej</vt:lpstr>
      <vt:lpstr>Ustawa o dostępności cyfrowej</vt:lpstr>
      <vt:lpstr>Ustawa o dostępności cyfrowej a NGO</vt:lpstr>
      <vt:lpstr>Dostęp alternatywny – dostępność cyfrowa</vt:lpstr>
      <vt:lpstr>Procedura na gruncie ustawy o zapewnianiu dostępności</vt:lpstr>
      <vt:lpstr>Żądanie dostępu cyfrowego</vt:lpstr>
      <vt:lpstr>Żądanie zapewnienia dostępności cyfrowej</vt:lpstr>
      <vt:lpstr>Procedura zapewniania dostępności cyfrowej</vt:lpstr>
      <vt:lpstr>Procedura zapewniania dostępności cyfrowej c.d.</vt:lpstr>
      <vt:lpstr>Procedura zapewniania dostępności cyfrowej c.d.</vt:lpstr>
      <vt:lpstr>Możliwe kary pieniężne dla podmiotów publicznych (1)</vt:lpstr>
      <vt:lpstr>Możliwe kary pieniężne dla podmiotów publicznych (2)</vt:lpstr>
      <vt:lpstr>Możliwe kary pieniężne dla podmiotów publicznych (3)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Bartosz</dc:creator>
  <cp:lastModifiedBy>Bartosz</cp:lastModifiedBy>
  <cp:revision>10</cp:revision>
  <dcterms:created xsi:type="dcterms:W3CDTF">2021-07-15T01:38:23Z</dcterms:created>
  <dcterms:modified xsi:type="dcterms:W3CDTF">2021-07-15T14:15:29Z</dcterms:modified>
</cp:coreProperties>
</file>